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56" r:id="rId3"/>
    <p:sldId id="271" r:id="rId4"/>
    <p:sldId id="258" r:id="rId5"/>
    <p:sldId id="259" r:id="rId6"/>
    <p:sldId id="263" r:id="rId7"/>
    <p:sldId id="264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E60097-11B5-4AB5-9806-10EC03388E0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6573D8-8AE2-4159-92DE-157935512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571504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Подготовка профессионалов рынка недвижимости Алтайского края </a:t>
            </a:r>
            <a:r>
              <a:rPr lang="ru-RU" sz="3600" b="1" dirty="0" smtClean="0"/>
              <a:t>по </a:t>
            </a:r>
            <a:r>
              <a:rPr lang="ru-RU" sz="3600" b="1" dirty="0" smtClean="0"/>
              <a:t>стандартам </a:t>
            </a:r>
            <a:r>
              <a:rPr lang="ru-RU" sz="3600" b="1" dirty="0" smtClean="0"/>
              <a:t>Российской гильдии </a:t>
            </a:r>
            <a:r>
              <a:rPr lang="ru-RU" sz="3600" b="1" dirty="0" smtClean="0"/>
              <a:t>риэлторов</a:t>
            </a:r>
            <a:br>
              <a:rPr lang="ru-RU" sz="3600" b="1" dirty="0" smtClean="0"/>
            </a:br>
            <a:r>
              <a:rPr lang="ru-RU" sz="3600" b="1" dirty="0" smtClean="0"/>
              <a:t>(на основе опыта АНО ВПО «Алтайская академия экономики и права (институт)»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4071942"/>
            <a:ext cx="7772400" cy="252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С сервера\повышение квалификации 2012\Гильдия риэлторов\свидетельство РГ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786610" cy="49013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14290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Со 2 марта 2012 года АНО ВПО «Алтайская академия экономики и права (институт)» является аккредитованным Учебным </a:t>
            </a:r>
            <a:r>
              <a:rPr lang="ru-RU" sz="2500" b="1" dirty="0" smtClean="0">
                <a:solidFill>
                  <a:schemeClr val="bg1"/>
                </a:solidFill>
              </a:rPr>
              <a:t>заведением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 </a:t>
            </a:r>
            <a:r>
              <a:rPr lang="ru-RU" sz="2500" b="1" dirty="0" smtClean="0">
                <a:solidFill>
                  <a:schemeClr val="bg1"/>
                </a:solidFill>
              </a:rPr>
              <a:t>Стандартам Российской Гильдии </a:t>
            </a:r>
            <a:r>
              <a:rPr lang="ru-RU" sz="2500" b="1" dirty="0" smtClean="0">
                <a:solidFill>
                  <a:schemeClr val="bg1"/>
                </a:solidFill>
              </a:rPr>
              <a:t>Риэлторов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642918"/>
            <a:ext cx="84296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период с марта 2012 г.- май 2013 г. по итогам аттестации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Единый реестр аттестованных специалистов  включено 95 человек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данный момент обучение проходят 2 группы слушателей, общей численностью 42 </a:t>
            </a:r>
            <a:r>
              <a:rPr lang="ru-RU" sz="2400" dirty="0" smtClean="0">
                <a:solidFill>
                  <a:schemeClr val="bg1"/>
                </a:solidFill>
              </a:rPr>
              <a:t>человека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396184" cy="30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14348" y="1785926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 сервера\повышение квалификации 2013\Гильдия риэлторов\Презентация\IMG_3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3286148" cy="21907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/>
          </a:sp3d>
        </p:spPr>
      </p:pic>
      <p:pic>
        <p:nvPicPr>
          <p:cNvPr id="2051" name="Picture 3" descr="C:\С сервера\повышение квалификации 2013\Гильдия риэлторов\Презентация\IMG_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24052"/>
            <a:ext cx="3256860" cy="2171239"/>
          </a:xfrm>
          <a:prstGeom prst="rect">
            <a:avLst/>
          </a:prstGeom>
          <a:noFill/>
        </p:spPr>
      </p:pic>
      <p:pic>
        <p:nvPicPr>
          <p:cNvPr id="2052" name="Picture 4" descr="C:\С сервера\повышение квалификации 2013\Гильдия риэлторов\Презентация\IMG_3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52"/>
            <a:ext cx="3286148" cy="1809786"/>
          </a:xfrm>
          <a:prstGeom prst="rect">
            <a:avLst/>
          </a:prstGeom>
          <a:noFill/>
        </p:spPr>
      </p:pic>
      <p:pic>
        <p:nvPicPr>
          <p:cNvPr id="2053" name="Picture 5" descr="C:\С сервера\повышение квалификации 2013\Гильдия риэлторов\Презентация\IMG_3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52"/>
            <a:ext cx="4857784" cy="2928958"/>
          </a:xfrm>
          <a:prstGeom prst="rect">
            <a:avLst/>
          </a:prstGeom>
          <a:noFill/>
        </p:spPr>
      </p:pic>
      <p:pic>
        <p:nvPicPr>
          <p:cNvPr id="2054" name="Picture 6" descr="C:\С сервера\повышение квалификации 2013\Гильдия риэлторов\Презентация\IMG_3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14686"/>
            <a:ext cx="485778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500462" cy="48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571900" cy="25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643338" cy="25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Документы,  выдаваемые по </a:t>
            </a:r>
            <a:r>
              <a:rPr lang="ru-RU" sz="2800" b="1" dirty="0" smtClean="0">
                <a:solidFill>
                  <a:schemeClr val="bg1"/>
                </a:solidFill>
              </a:rPr>
              <a:t>окончании курса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1690" y="1266812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7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Аккредитованные учебные заведения в рамках </a:t>
            </a:r>
            <a:r>
              <a:rPr lang="ru-RU" sz="2800" b="1" dirty="0" smtClean="0">
                <a:solidFill>
                  <a:schemeClr val="bg1"/>
                </a:solidFill>
              </a:rPr>
              <a:t>Системы </a:t>
            </a:r>
            <a:r>
              <a:rPr lang="ru-RU" sz="2800" b="1" dirty="0" smtClean="0">
                <a:solidFill>
                  <a:schemeClr val="bg1"/>
                </a:solidFill>
              </a:rPr>
              <a:t>Сертификации </a:t>
            </a:r>
            <a:r>
              <a:rPr lang="ru-RU" sz="2800" b="1" dirty="0" smtClean="0">
                <a:solidFill>
                  <a:schemeClr val="bg1"/>
                </a:solidFill>
              </a:rPr>
              <a:t>РГР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Сибирский </a:t>
            </a:r>
            <a:r>
              <a:rPr lang="ru-RU" sz="2800" b="1" dirty="0" smtClean="0">
                <a:solidFill>
                  <a:schemeClr val="bg1"/>
                </a:solidFill>
              </a:rPr>
              <a:t>Федеральный Округ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72866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Кемеровский институт (филиал) ГОУ ВПО «Российский государственный торгово-экономический университет» (г. Кемерово)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Государственное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Образовательное Учреждение Высшего Профессионального Образования «Красноярский педагогический университет имени В.П. Астафьева» (г. Красноярск)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Государственное образовательное учреждение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высшего профессионального образования «Омский Государственный технический университет» (г. Омск)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4348" y="1714488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7286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Некоммерческое Партнерство «Академия </a:t>
            </a:r>
            <a:r>
              <a:rPr lang="ru-RU" sz="2400" b="1" dirty="0" err="1" smtClean="0">
                <a:solidFill>
                  <a:schemeClr val="bg1"/>
                </a:solidFill>
              </a:rPr>
              <a:t>Риэлторского</a:t>
            </a:r>
            <a:r>
              <a:rPr lang="ru-RU" sz="2400" b="1" dirty="0" smtClean="0">
                <a:solidFill>
                  <a:schemeClr val="bg1"/>
                </a:solidFill>
              </a:rPr>
              <a:t> Мастерства» (г. Новосибирск)</a:t>
            </a:r>
          </a:p>
          <a:p>
            <a:pPr lvl="0">
              <a:buFont typeface="Arial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ГОУ СПО  "Новокузнецкий торгово-экономический техникум» (г. Кемерово) </a:t>
            </a:r>
          </a:p>
          <a:p>
            <a:pPr lvl="0"/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Негосударственное образовательное учреждение высшего профессионального образования «Омский региональный институт»</a:t>
            </a:r>
          </a:p>
          <a:p>
            <a:pPr lvl="0"/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Содержание программ повышения квалификации риэлторов агентов и брокеров включает разделы: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Правовое регулирование рынка недвижимости и </a:t>
            </a:r>
            <a:r>
              <a:rPr lang="ru-RU" sz="2300" kern="50" dirty="0" err="1" smtClean="0">
                <a:solidFill>
                  <a:schemeClr val="bg1"/>
                </a:solidFill>
              </a:rPr>
              <a:t>риэлторской</a:t>
            </a:r>
            <a:r>
              <a:rPr lang="ru-RU" sz="2300" kern="50" dirty="0" smtClean="0">
                <a:solidFill>
                  <a:schemeClr val="bg1"/>
                </a:solidFill>
              </a:rPr>
              <a:t> </a:t>
            </a:r>
            <a:r>
              <a:rPr lang="ru-RU" sz="2300" kern="50" dirty="0" smtClean="0">
                <a:solidFill>
                  <a:schemeClr val="bg1"/>
                </a:solidFill>
              </a:rPr>
              <a:t>деятельности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Формы  организации </a:t>
            </a:r>
            <a:r>
              <a:rPr lang="ru-RU" sz="2300" kern="50" dirty="0" err="1" smtClean="0">
                <a:solidFill>
                  <a:schemeClr val="bg1"/>
                </a:solidFill>
              </a:rPr>
              <a:t>риэлторской</a:t>
            </a:r>
            <a:r>
              <a:rPr lang="ru-RU" sz="2300" kern="50" dirty="0" smtClean="0">
                <a:solidFill>
                  <a:schemeClr val="bg1"/>
                </a:solidFill>
              </a:rPr>
              <a:t> </a:t>
            </a:r>
            <a:r>
              <a:rPr lang="ru-RU" sz="2300" kern="50" dirty="0" smtClean="0">
                <a:solidFill>
                  <a:schemeClr val="bg1"/>
                </a:solidFill>
              </a:rPr>
              <a:t>деятельности.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Гражданско-правовые отношения на рынке недвижимости (сделки и договоры с недвижимостью</a:t>
            </a:r>
            <a:r>
              <a:rPr lang="ru-RU" sz="2300" kern="50" dirty="0" smtClean="0">
                <a:solidFill>
                  <a:schemeClr val="bg1"/>
                </a:solidFill>
              </a:rPr>
              <a:t>).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Административная и уголовная ответственность </a:t>
            </a:r>
            <a:r>
              <a:rPr lang="ru-RU" sz="2300" kern="50" dirty="0" smtClean="0">
                <a:solidFill>
                  <a:schemeClr val="bg1"/>
                </a:solidFill>
              </a:rPr>
              <a:t>субъектов, осуществляющих деятельность на рынке </a:t>
            </a:r>
            <a:r>
              <a:rPr lang="ru-RU" sz="2300" kern="50" dirty="0" smtClean="0">
                <a:solidFill>
                  <a:schemeClr val="bg1"/>
                </a:solidFill>
              </a:rPr>
              <a:t>недвижимости.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Менеджмент и маркетинг </a:t>
            </a:r>
            <a:r>
              <a:rPr lang="ru-RU" sz="2300" kern="50" dirty="0" smtClean="0">
                <a:solidFill>
                  <a:schemeClr val="bg1"/>
                </a:solidFill>
              </a:rPr>
              <a:t>в профессиональной деятельности </a:t>
            </a:r>
            <a:r>
              <a:rPr lang="ru-RU" sz="2300" kern="50" dirty="0" smtClean="0">
                <a:solidFill>
                  <a:schemeClr val="bg1"/>
                </a:solidFill>
              </a:rPr>
              <a:t>риэлтора.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300" kern="50" dirty="0" smtClean="0">
                <a:solidFill>
                  <a:schemeClr val="bg1"/>
                </a:solidFill>
              </a:rPr>
              <a:t>Психология в профессиональной деятельности агента-риэлтора</a:t>
            </a:r>
            <a:r>
              <a:rPr lang="ru-RU" sz="2300" kern="5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400" dirty="0" smtClean="0"/>
              <a:t>Перспективы  подготовки </a:t>
            </a:r>
            <a:r>
              <a:rPr lang="ru-RU" sz="3400" dirty="0" smtClean="0"/>
              <a:t>профессионалов рынка недвижимости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Подготовка и реализация узкоспециализированных программ повышения квалификации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Проведение краткосрочных курсов повышения квалификации (1-2-дневные семинары)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Проведение мастер-классов и «круглых столов» со специалистами организаций, деятельность которых связана с недвижимостью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256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Подготовка профессионалов рынка недвижимости Алтайского края по стандартам Российской гильдии риэлторов (на основе опыта АНО ВПО «Алтайская академия экономики и права (институт)»</vt:lpstr>
      <vt:lpstr>Слайд 2</vt:lpstr>
      <vt:lpstr>Слайд 3</vt:lpstr>
      <vt:lpstr>Слайд 4</vt:lpstr>
      <vt:lpstr>Слайд 5</vt:lpstr>
      <vt:lpstr>Слайд 6</vt:lpstr>
      <vt:lpstr>Слайд 7</vt:lpstr>
      <vt:lpstr>Содержание программ повышения квалификации риэлторов агентов и брокеров включает разделы:</vt:lpstr>
      <vt:lpstr>Перспективы  подготовки профессионалов рынка недвижимости </vt:lpstr>
    </vt:vector>
  </TitlesOfParts>
  <Company>ААЭП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cdo1</dc:creator>
  <cp:lastModifiedBy>ААЭП</cp:lastModifiedBy>
  <cp:revision>27</cp:revision>
  <dcterms:created xsi:type="dcterms:W3CDTF">2013-04-29T08:53:30Z</dcterms:created>
  <dcterms:modified xsi:type="dcterms:W3CDTF">2013-05-13T15:48:09Z</dcterms:modified>
</cp:coreProperties>
</file>