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xlsx" ContentType="application/vnd.openxmlformats-officedocument.spreadsheetml.sheet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4669" autoAdjust="0"/>
  </p:normalViewPr>
  <p:slideViewPr>
    <p:cSldViewPr snapToGrid="0" snapToObjects="1">
      <p:cViewPr varScale="1">
        <p:scale>
          <a:sx n="104" d="100"/>
          <a:sy n="104" d="100"/>
        </p:scale>
        <p:origin x="-103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4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Споры с недвижимостью</c:v>
                </c:pt>
              </c:strCache>
            </c:strRef>
          </c:tx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Заключено медиативное соглашение</c:v>
                </c:pt>
                <c:pt idx="1">
                  <c:v>Стороны отказались от продолжения медиации</c:v>
                </c:pt>
                <c:pt idx="2">
                  <c:v>Стороны не смогли договориться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35.0</c:v>
                </c:pt>
                <c:pt idx="1">
                  <c:v>5.0</c:v>
                </c:pt>
                <c:pt idx="2">
                  <c:v>2.0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08659713738847"/>
          <c:y val="0.203628628054146"/>
          <c:w val="0.378081534277724"/>
          <c:h val="0.73626041642753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3" y="1295402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3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07.05.13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21" y="5804647"/>
            <a:ext cx="366987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07.05.13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3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07.05.13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9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9" y="2649072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07.05.13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9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9" y="2649072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07.05.13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9" y="1260476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8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4" y="2568389"/>
            <a:ext cx="8228013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07.05.13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40"/>
            <a:ext cx="1524000" cy="5851525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60"/>
            <a:ext cx="6019800" cy="561564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07.05.13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07.05.13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07.05.13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6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03" y="3609697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07.05.13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9001" y="6356352"/>
            <a:ext cx="14462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21" y="5804647"/>
            <a:ext cx="366987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07.05.13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61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61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07.05.13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07.05.13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69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07.05.13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69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07.05.13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69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</a:p>
          <a:p>
            <a:pPr lvl="4"/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69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07.05.13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7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07.05.13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2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dirty="0" smtClean="0"/>
              <a:t>Медиация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>
                <a:latin typeface="Arial"/>
              </a:rPr>
              <a:t>Профессиональное </a:t>
            </a:r>
            <a:r>
              <a:rPr lang="ru-RU" dirty="0" smtClean="0">
                <a:latin typeface="Arial"/>
              </a:rPr>
              <a:t>урегулирование споров на рынке недвижимости    </a:t>
            </a:r>
          </a:p>
          <a:p>
            <a:r>
              <a:rPr lang="ru-RU" dirty="0" smtClean="0">
                <a:latin typeface="Arial"/>
              </a:rPr>
              <a:t>с помощью процедуры медиации</a:t>
            </a:r>
            <a:endParaRPr lang="ru-RU" dirty="0">
              <a:latin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9858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азвание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Виды  споров</a:t>
            </a:r>
            <a:endParaRPr lang="ru-RU" sz="4000" dirty="0"/>
          </a:p>
        </p:txBody>
      </p:sp>
      <p:sp>
        <p:nvSpPr>
          <p:cNvPr id="18" name="Содержимое 1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spc="-200" dirty="0" smtClean="0"/>
              <a:t>между  сособственниками  объекта </a:t>
            </a:r>
            <a:r>
              <a:rPr lang="ru-RU" sz="1600" spc="-200" dirty="0"/>
              <a:t>недвижимости</a:t>
            </a:r>
          </a:p>
          <a:p>
            <a:r>
              <a:rPr lang="ru-RU" sz="1600" spc="-200" dirty="0"/>
              <a:t>м</a:t>
            </a:r>
            <a:r>
              <a:rPr lang="ru-RU" sz="1600" spc="-200" dirty="0"/>
              <a:t>ежду </a:t>
            </a:r>
            <a:r>
              <a:rPr lang="ru-RU" sz="1600" spc="-200" dirty="0" smtClean="0"/>
              <a:t>  потенциальными сторонами    сделки  (цепочки сделок)</a:t>
            </a:r>
            <a:endParaRPr lang="ru-RU" sz="1600" spc="-200" dirty="0"/>
          </a:p>
          <a:p>
            <a:r>
              <a:rPr lang="ru-RU" sz="1600" spc="-200" dirty="0" smtClean="0"/>
              <a:t>между  сторонами сделки в процессе  её     исполнения</a:t>
            </a:r>
          </a:p>
          <a:p>
            <a:endParaRPr lang="ru-RU" sz="1600" spc="-200" dirty="0" smtClean="0"/>
          </a:p>
          <a:p>
            <a:r>
              <a:rPr lang="ru-RU" sz="1600" spc="-200" dirty="0" smtClean="0"/>
              <a:t>между  клиентом                          и   риэлтором</a:t>
            </a:r>
          </a:p>
          <a:p>
            <a:endParaRPr lang="ru-RU" sz="1600" spc="-200" dirty="0" smtClean="0"/>
          </a:p>
          <a:p>
            <a:r>
              <a:rPr lang="ru-RU" sz="1600" spc="-200" dirty="0" smtClean="0"/>
              <a:t>между                       риэлторами</a:t>
            </a:r>
          </a:p>
          <a:p>
            <a:pPr marL="0" indent="0">
              <a:buNone/>
            </a:pPr>
            <a:endParaRPr lang="ru-RU" sz="1600" spc="-200" dirty="0"/>
          </a:p>
        </p:txBody>
      </p:sp>
      <p:sp>
        <p:nvSpPr>
          <p:cNvPr id="19" name="Текст 1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на  рынке недвижимости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9666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МЕДИАЦИЯ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latin typeface="Arial"/>
                <a:cs typeface="Arial"/>
              </a:rPr>
              <a:t>это переговоры с участием третьей, нейтральной стороны, которая заинтересована в том, чтобы проблема была разрешена максимально выгодно для обеих сторон</a:t>
            </a:r>
            <a:r>
              <a:rPr lang="ru-RU" sz="2800" dirty="0">
                <a:latin typeface="Arial"/>
                <a:cs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9270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 smtClean="0"/>
              <a:t>Преимущества   </a:t>
            </a:r>
            <a:br>
              <a:rPr lang="ru-RU" sz="3200" dirty="0" smtClean="0"/>
            </a:br>
            <a:r>
              <a:rPr lang="ru-RU" sz="3200" dirty="0" smtClean="0"/>
              <a:t>медиации</a:t>
            </a:r>
            <a:endParaRPr lang="ru-RU" sz="32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Arial"/>
                <a:cs typeface="Arial"/>
              </a:rPr>
              <a:t>Конфиденциальность</a:t>
            </a:r>
            <a:r>
              <a:rPr lang="ru-RU" dirty="0">
                <a:latin typeface="Arial"/>
                <a:cs typeface="Arial"/>
              </a:rPr>
              <a:t> </a:t>
            </a:r>
            <a:endParaRPr lang="ru-RU" dirty="0" smtClean="0">
              <a:latin typeface="Arial"/>
              <a:cs typeface="Arial"/>
            </a:endParaRPr>
          </a:p>
          <a:p>
            <a:r>
              <a:rPr lang="ru-RU" dirty="0">
                <a:latin typeface="Arial"/>
                <a:cs typeface="Arial"/>
              </a:rPr>
              <a:t>Экономия времени</a:t>
            </a:r>
            <a:r>
              <a:rPr lang="ru-RU" dirty="0">
                <a:latin typeface="Arial"/>
                <a:cs typeface="Arial"/>
              </a:rPr>
              <a:t> </a:t>
            </a:r>
            <a:endParaRPr lang="ru-RU" dirty="0" smtClean="0">
              <a:latin typeface="Arial"/>
              <a:cs typeface="Arial"/>
            </a:endParaRPr>
          </a:p>
          <a:p>
            <a:r>
              <a:rPr lang="ru-RU" dirty="0">
                <a:latin typeface="Arial"/>
                <a:cs typeface="Arial"/>
              </a:rPr>
              <a:t>Экономичность разрешения споров</a:t>
            </a:r>
            <a:r>
              <a:rPr lang="ru-RU" dirty="0">
                <a:latin typeface="Arial"/>
                <a:cs typeface="Arial"/>
              </a:rPr>
              <a:t> </a:t>
            </a:r>
            <a:endParaRPr lang="ru-RU" dirty="0" smtClean="0">
              <a:latin typeface="Arial"/>
              <a:cs typeface="Arial"/>
            </a:endParaRPr>
          </a:p>
          <a:p>
            <a:r>
              <a:rPr lang="ru-RU" dirty="0" smtClean="0">
                <a:latin typeface="Arial"/>
                <a:cs typeface="Arial"/>
              </a:rPr>
              <a:t>Антикоррупционность</a:t>
            </a:r>
          </a:p>
          <a:p>
            <a:r>
              <a:rPr lang="ru-RU" dirty="0" smtClean="0">
                <a:latin typeface="Arial"/>
                <a:cs typeface="Arial"/>
              </a:rPr>
              <a:t>Отсутствие у медиатора властных полномочий</a:t>
            </a:r>
            <a:endParaRPr lang="ru-RU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49316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Когда </a:t>
            </a:r>
            <a:r>
              <a:rPr lang="ru-RU" sz="2800" dirty="0" err="1" smtClean="0"/>
              <a:t>медиациияособенно</a:t>
            </a:r>
            <a:r>
              <a:rPr lang="ru-RU" sz="2800" dirty="0" smtClean="0"/>
              <a:t> актуальна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sz="1600" dirty="0">
                <a:latin typeface="Arial"/>
                <a:cs typeface="Arial"/>
              </a:rPr>
              <a:t>главными являются не правовые претензии, связанные с прошлым, а будущие интересы сторон конфликта и возможность сохранения нормальных отношений в </a:t>
            </a:r>
            <a:r>
              <a:rPr lang="ru-RU" sz="1600" dirty="0" smtClean="0">
                <a:latin typeface="Arial"/>
                <a:cs typeface="Arial"/>
              </a:rPr>
              <a:t>перспективе</a:t>
            </a:r>
            <a:endParaRPr lang="ru-RU" sz="1600" dirty="0">
              <a:latin typeface="Arial"/>
              <a:cs typeface="Arial"/>
            </a:endParaRPr>
          </a:p>
          <a:p>
            <a:pPr lvl="0"/>
            <a:r>
              <a:rPr lang="ru-RU" sz="1600" dirty="0">
                <a:latin typeface="Arial"/>
                <a:cs typeface="Arial"/>
              </a:rPr>
              <a:t>речь идет о длительных, значимых личных или деловых </a:t>
            </a:r>
            <a:r>
              <a:rPr lang="ru-RU" sz="1600" dirty="0" smtClean="0">
                <a:latin typeface="Arial"/>
                <a:cs typeface="Arial"/>
              </a:rPr>
              <a:t>отношениях</a:t>
            </a:r>
            <a:endParaRPr lang="ru-RU" sz="1600" dirty="0">
              <a:latin typeface="Arial"/>
              <a:cs typeface="Arial"/>
            </a:endParaRPr>
          </a:p>
          <a:p>
            <a:pPr lvl="0"/>
            <a:r>
              <a:rPr lang="ru-RU" sz="1600" dirty="0">
                <a:latin typeface="Arial"/>
                <a:cs typeface="Arial"/>
              </a:rPr>
              <a:t>на ситуацию оказывают сильное влияние личные отношения и эмоциональная сторона конфликта </a:t>
            </a:r>
          </a:p>
          <a:p>
            <a:pPr lvl="0"/>
            <a:r>
              <a:rPr lang="ru-RU" sz="1600" dirty="0">
                <a:latin typeface="Arial"/>
                <a:cs typeface="Arial"/>
              </a:rPr>
              <a:t>стороны хотят сохранить </a:t>
            </a:r>
            <a:r>
              <a:rPr lang="ru-RU" sz="1600" dirty="0" smtClean="0">
                <a:latin typeface="Arial"/>
                <a:cs typeface="Arial"/>
              </a:rPr>
              <a:t>конфиденциальность</a:t>
            </a:r>
            <a:endParaRPr lang="ru-RU" sz="1600" dirty="0">
              <a:latin typeface="Arial"/>
              <a:cs typeface="Arial"/>
            </a:endParaRPr>
          </a:p>
          <a:p>
            <a:pPr lvl="0"/>
            <a:r>
              <a:rPr lang="ru-RU" sz="1600" dirty="0">
                <a:latin typeface="Arial"/>
                <a:cs typeface="Arial"/>
              </a:rPr>
              <a:t>необходимо выработать всеобъемлющее решение, а правовой спор охватывает лишь часть </a:t>
            </a:r>
            <a:r>
              <a:rPr lang="ru-RU" sz="1600" dirty="0" smtClean="0">
                <a:latin typeface="Arial"/>
                <a:cs typeface="Arial"/>
              </a:rPr>
              <a:t>проблемы</a:t>
            </a:r>
            <a:endParaRPr lang="ru-RU" sz="1600" dirty="0">
              <a:latin typeface="Arial"/>
              <a:cs typeface="Arial"/>
            </a:endParaRPr>
          </a:p>
          <a:p>
            <a:endParaRPr lang="ru-RU" sz="1600" dirty="0">
              <a:latin typeface="Arial"/>
              <a:cs typeface="Arial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>
                <a:latin typeface="Arial"/>
                <a:cs typeface="Arial"/>
              </a:rPr>
              <a:t>м</a:t>
            </a:r>
            <a:r>
              <a:rPr lang="ru-RU" dirty="0" smtClean="0">
                <a:latin typeface="Arial"/>
                <a:cs typeface="Arial"/>
              </a:rPr>
              <a:t>едиация </a:t>
            </a:r>
            <a:r>
              <a:rPr lang="ru-RU" dirty="0">
                <a:latin typeface="Arial"/>
                <a:cs typeface="Arial"/>
              </a:rPr>
              <a:t>очень часто помогает сторонам найти взаимоприемлемое решение, если: </a:t>
            </a:r>
          </a:p>
          <a:p>
            <a:endParaRPr lang="ru-RU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761662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Как  проводится медиация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Arial"/>
                <a:cs typeface="Arial"/>
              </a:rPr>
              <a:t>1) медиатор </a:t>
            </a:r>
            <a:r>
              <a:rPr lang="ru-RU" dirty="0">
                <a:latin typeface="Arial"/>
                <a:cs typeface="Arial"/>
              </a:rPr>
              <a:t>рассказывает о процедуре переговоров и получает подтверждение готовности сторон на участие в </a:t>
            </a:r>
            <a:r>
              <a:rPr lang="ru-RU" dirty="0" smtClean="0">
                <a:latin typeface="Arial"/>
                <a:cs typeface="Arial"/>
              </a:rPr>
              <a:t>процессе</a:t>
            </a:r>
            <a:endParaRPr lang="ru-RU" dirty="0">
              <a:latin typeface="Arial"/>
              <a:cs typeface="Arial"/>
            </a:endParaRPr>
          </a:p>
          <a:p>
            <a:r>
              <a:rPr lang="ru-RU" dirty="0">
                <a:latin typeface="Arial"/>
                <a:cs typeface="Arial"/>
              </a:rPr>
              <a:t>2) стороны излагают и объясняют свои позиции </a:t>
            </a:r>
            <a:r>
              <a:rPr lang="ru-RU" dirty="0" smtClean="0">
                <a:latin typeface="Arial"/>
                <a:cs typeface="Arial"/>
              </a:rPr>
              <a:t>медиатору отдельно </a:t>
            </a:r>
            <a:r>
              <a:rPr lang="ru-RU" dirty="0">
                <a:latin typeface="Arial"/>
                <a:cs typeface="Arial"/>
              </a:rPr>
              <a:t>друг от </a:t>
            </a:r>
            <a:r>
              <a:rPr lang="ru-RU" dirty="0" smtClean="0">
                <a:latin typeface="Arial"/>
                <a:cs typeface="Arial"/>
              </a:rPr>
              <a:t>друга</a:t>
            </a:r>
            <a:endParaRPr lang="ru-RU" dirty="0">
              <a:latin typeface="Arial"/>
              <a:cs typeface="Arial"/>
            </a:endParaRPr>
          </a:p>
          <a:p>
            <a:r>
              <a:rPr lang="ru-RU" dirty="0">
                <a:latin typeface="Arial"/>
                <a:cs typeface="Arial"/>
              </a:rPr>
              <a:t>3) стороны </a:t>
            </a:r>
            <a:r>
              <a:rPr lang="ru-RU" dirty="0" smtClean="0">
                <a:latin typeface="Arial"/>
                <a:cs typeface="Arial"/>
              </a:rPr>
              <a:t>на совместной беседе с </a:t>
            </a:r>
            <a:r>
              <a:rPr lang="ru-RU" dirty="0">
                <a:latin typeface="Arial"/>
                <a:cs typeface="Arial"/>
              </a:rPr>
              <a:t>помощью медиатора обсуждают спорные вопросы и разрабатывают варианты их </a:t>
            </a:r>
            <a:r>
              <a:rPr lang="ru-RU" dirty="0" smtClean="0">
                <a:latin typeface="Arial"/>
                <a:cs typeface="Arial"/>
              </a:rPr>
              <a:t>решения</a:t>
            </a:r>
            <a:endParaRPr lang="ru-RU" dirty="0">
              <a:latin typeface="Arial"/>
              <a:cs typeface="Arial"/>
            </a:endParaRPr>
          </a:p>
          <a:p>
            <a:r>
              <a:rPr lang="ru-RU" dirty="0">
                <a:latin typeface="Arial"/>
                <a:cs typeface="Arial"/>
              </a:rPr>
              <a:t>4) стороны заключают устраивающий их вариант соглашения, и медиация </a:t>
            </a:r>
            <a:r>
              <a:rPr lang="ru-RU" dirty="0" smtClean="0">
                <a:latin typeface="Arial"/>
                <a:cs typeface="Arial"/>
              </a:rPr>
              <a:t>завершается</a:t>
            </a:r>
            <a:endParaRPr lang="ru-RU" dirty="0">
              <a:latin typeface="Arial"/>
              <a:cs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500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Отличия  медиации от суда</a:t>
            </a:r>
            <a:endParaRPr lang="ru-RU" sz="4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6696275"/>
              </p:ext>
            </p:extLst>
          </p:nvPr>
        </p:nvGraphicFramePr>
        <p:xfrm>
          <a:off x="739775" y="2344513"/>
          <a:ext cx="7662864" cy="4380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1432"/>
                <a:gridCol w="3831432"/>
              </a:tblGrid>
              <a:tr h="379071">
                <a:tc>
                  <a:txBody>
                    <a:bodyPr/>
                    <a:lstStyle/>
                    <a:p>
                      <a:pPr algn="ctr">
                        <a:lnSpc>
                          <a:spcPts val="2255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ru-RU" sz="1500" b="1" dirty="0">
                          <a:solidFill>
                            <a:srgbClr val="222222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Суд</a:t>
                      </a:r>
                      <a:endParaRPr lang="ru-RU" sz="150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55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ru-RU" sz="1500" b="1">
                          <a:solidFill>
                            <a:srgbClr val="222222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Медиация</a:t>
                      </a:r>
                      <a:endParaRPr lang="ru-RU" sz="150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568608">
                <a:tc>
                  <a:txBody>
                    <a:bodyPr/>
                    <a:lstStyle/>
                    <a:p>
                      <a:pPr algn="l">
                        <a:lnSpc>
                          <a:spcPts val="2255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ru-RU" sz="1500" noProof="0" dirty="0">
                          <a:solidFill>
                            <a:srgbClr val="222222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Процесс может начаться вопреки воле одной из сторон</a:t>
                      </a:r>
                      <a:endParaRPr lang="ru-RU" sz="1500" noProof="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indent="-38100" algn="l">
                        <a:lnSpc>
                          <a:spcPts val="2255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ru-RU" sz="1500" noProof="0" smtClean="0">
                          <a:solidFill>
                            <a:srgbClr val="222222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Процедура медиации добровольна</a:t>
                      </a:r>
                      <a:endParaRPr lang="ru-RU" sz="1500" noProof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79071">
                <a:tc>
                  <a:txBody>
                    <a:bodyPr/>
                    <a:lstStyle/>
                    <a:p>
                      <a:pPr algn="l">
                        <a:lnSpc>
                          <a:spcPts val="2255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ru-RU" sz="1500" noProof="0" dirty="0" smtClean="0">
                          <a:solidFill>
                            <a:srgbClr val="222222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Судья назначается</a:t>
                      </a:r>
                      <a:endParaRPr lang="ru-RU" sz="1500" noProof="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255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ru-RU" sz="1500" noProof="0" smtClean="0">
                          <a:solidFill>
                            <a:srgbClr val="222222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Медиатор выбирается</a:t>
                      </a:r>
                      <a:endParaRPr lang="ru-RU" sz="1500" noProof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852911">
                <a:tc>
                  <a:txBody>
                    <a:bodyPr/>
                    <a:lstStyle/>
                    <a:p>
                      <a:pPr algn="l">
                        <a:lnSpc>
                          <a:spcPts val="2255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ru-RU" sz="1500" noProof="0">
                          <a:solidFill>
                            <a:srgbClr val="222222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Решение принимается в строгом формальном соответствии закону</a:t>
                      </a:r>
                      <a:endParaRPr lang="ru-RU" sz="1500" noProof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255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ru-RU" sz="1500" noProof="0">
                          <a:solidFill>
                            <a:srgbClr val="222222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Решение принимается  сторонами с учетом интересов сторон, но в рамках закона</a:t>
                      </a:r>
                      <a:endParaRPr lang="ru-RU" sz="1500" noProof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852911">
                <a:tc>
                  <a:txBody>
                    <a:bodyPr/>
                    <a:lstStyle/>
                    <a:p>
                      <a:pPr algn="l">
                        <a:lnSpc>
                          <a:spcPts val="2255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ru-RU" sz="1500" noProof="0" smtClean="0">
                          <a:solidFill>
                            <a:srgbClr val="222222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Суд наделен властными полномочиями</a:t>
                      </a:r>
                      <a:endParaRPr lang="ru-RU" sz="1500" noProof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255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ru-RU" sz="1500" noProof="0">
                          <a:solidFill>
                            <a:srgbClr val="222222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Медиатор не имеет властных полномочий и лишь способствует выработке решения</a:t>
                      </a:r>
                      <a:endParaRPr lang="ru-RU" sz="1500" noProof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568607">
                <a:tc>
                  <a:txBody>
                    <a:bodyPr/>
                    <a:lstStyle/>
                    <a:p>
                      <a:pPr algn="l">
                        <a:lnSpc>
                          <a:spcPts val="2255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ru-RU" sz="1500" noProof="0">
                          <a:solidFill>
                            <a:srgbClr val="222222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Длительная и формализованная процедура</a:t>
                      </a:r>
                      <a:endParaRPr lang="ru-RU" sz="1500" noProof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255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ru-RU" sz="1500" noProof="0">
                          <a:solidFill>
                            <a:srgbClr val="222222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Быстрая  и неформальная процедура</a:t>
                      </a:r>
                      <a:endParaRPr lang="ru-RU" sz="1500" noProof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79071">
                <a:tc>
                  <a:txBody>
                    <a:bodyPr/>
                    <a:lstStyle/>
                    <a:p>
                      <a:pPr algn="l">
                        <a:lnSpc>
                          <a:spcPts val="2255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ru-RU" sz="1500" noProof="0">
                          <a:solidFill>
                            <a:srgbClr val="222222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Публичность процесса</a:t>
                      </a:r>
                      <a:endParaRPr lang="ru-RU" sz="1500" noProof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255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ru-RU" sz="1500" noProof="0">
                          <a:solidFill>
                            <a:srgbClr val="222222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Конфиденциальность</a:t>
                      </a:r>
                      <a:endParaRPr lang="ru-RU" sz="1500" noProof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79071">
                <a:tc>
                  <a:txBody>
                    <a:bodyPr/>
                    <a:lstStyle/>
                    <a:p>
                      <a:pPr algn="l">
                        <a:lnSpc>
                          <a:spcPts val="2255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ru-RU" sz="1500" noProof="0" dirty="0" smtClean="0">
                          <a:solidFill>
                            <a:srgbClr val="222222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Состязательность </a:t>
                      </a:r>
                      <a:r>
                        <a:rPr lang="ru-RU" sz="1500" noProof="0" dirty="0" err="1" smtClean="0">
                          <a:solidFill>
                            <a:srgbClr val="222222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cторон</a:t>
                      </a:r>
                      <a:endParaRPr lang="ru-RU" sz="1500" noProof="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255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ru-RU" sz="1500" noProof="0" dirty="0">
                          <a:solidFill>
                            <a:srgbClr val="222222"/>
                          </a:solidFill>
                          <a:effectLst/>
                          <a:latin typeface="Arial"/>
                          <a:ea typeface="ＭＳ 明朝"/>
                          <a:cs typeface="Arial"/>
                        </a:rPr>
                        <a:t>Сотрудничество сторон</a:t>
                      </a:r>
                      <a:endParaRPr lang="ru-RU" sz="1500" noProof="0" dirty="0">
                        <a:effectLst/>
                        <a:latin typeface="Arial"/>
                        <a:ea typeface="ＭＳ 明朝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770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Эффективностьмедиации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6964811"/>
              </p:ext>
            </p:extLst>
          </p:nvPr>
        </p:nvGraphicFramePr>
        <p:xfrm>
          <a:off x="739777" y="2770189"/>
          <a:ext cx="7662863" cy="3267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6927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Название 9"/>
          <p:cNvSpPr>
            <a:spLocks noGrp="1"/>
          </p:cNvSpPr>
          <p:nvPr>
            <p:ph type="title"/>
          </p:nvPr>
        </p:nvSpPr>
        <p:spPr>
          <a:xfrm>
            <a:off x="5051429" y="381003"/>
            <a:ext cx="3635375" cy="1450648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dist"/>
            <a:r>
              <a:rPr lang="ru-RU" sz="1800" dirty="0" smtClean="0">
                <a:latin typeface="Arial"/>
                <a:cs typeface="Arial"/>
              </a:rPr>
              <a:t/>
            </a:r>
            <a:br>
              <a:rPr lang="ru-RU" sz="1800" dirty="0" smtClean="0">
                <a:latin typeface="Arial"/>
                <a:cs typeface="Arial"/>
              </a:rPr>
            </a:br>
            <a:r>
              <a:rPr lang="ru-RU" sz="1800" dirty="0">
                <a:latin typeface="Arial"/>
                <a:cs typeface="Arial"/>
              </a:rPr>
              <a:t/>
            </a:r>
            <a:br>
              <a:rPr lang="ru-RU" sz="1800" dirty="0">
                <a:latin typeface="Arial"/>
                <a:cs typeface="Arial"/>
              </a:rPr>
            </a:br>
            <a:r>
              <a:rPr lang="ru-RU" sz="1800" dirty="0" smtClean="0">
                <a:latin typeface="Arial"/>
                <a:cs typeface="Arial"/>
              </a:rPr>
              <a:t/>
            </a:r>
            <a:br>
              <a:rPr lang="ru-RU" sz="1800" dirty="0" smtClean="0">
                <a:latin typeface="Arial"/>
                <a:cs typeface="Arial"/>
              </a:rPr>
            </a:br>
            <a:r>
              <a:rPr lang="ru-RU" sz="1800" dirty="0" smtClean="0">
                <a:latin typeface="Arial"/>
                <a:cs typeface="Arial"/>
              </a:rPr>
              <a:t>Некоммерческое партнерство</a:t>
            </a:r>
            <a:br>
              <a:rPr lang="ru-RU" sz="1800" dirty="0" smtClean="0">
                <a:latin typeface="Arial"/>
                <a:cs typeface="Arial"/>
              </a:rPr>
            </a:br>
            <a:r>
              <a:rPr lang="ru-RU" sz="3200" dirty="0" smtClean="0">
                <a:latin typeface="Arial"/>
                <a:cs typeface="Arial"/>
              </a:rPr>
              <a:t>Сибирский центр медиации и права</a:t>
            </a:r>
            <a:endParaRPr lang="ru-RU" sz="3200" dirty="0">
              <a:latin typeface="Arial"/>
              <a:cs typeface="Arial"/>
            </a:endParaRPr>
          </a:p>
        </p:txBody>
      </p:sp>
      <p:sp>
        <p:nvSpPr>
          <p:cNvPr id="11" name="Текст 10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Arial"/>
                <a:cs typeface="Arial"/>
              </a:rPr>
              <a:t>656049, Алтайский край,  </a:t>
            </a:r>
          </a:p>
          <a:p>
            <a:r>
              <a:rPr lang="ru-RU" dirty="0" smtClean="0">
                <a:latin typeface="Arial"/>
                <a:cs typeface="Arial"/>
              </a:rPr>
              <a:t>г. Барнаул, </a:t>
            </a:r>
          </a:p>
          <a:p>
            <a:r>
              <a:rPr lang="ru-RU" dirty="0" smtClean="0">
                <a:latin typeface="Arial"/>
                <a:cs typeface="Arial"/>
              </a:rPr>
              <a:t>ул. Пролетарская, 139, второй этаж, оф.1</a:t>
            </a:r>
          </a:p>
          <a:p>
            <a:r>
              <a:rPr lang="ru-RU" dirty="0" smtClean="0">
                <a:latin typeface="Arial"/>
                <a:cs typeface="Arial"/>
              </a:rPr>
              <a:t>тел. (3852) 396-500, </a:t>
            </a:r>
          </a:p>
          <a:p>
            <a:r>
              <a:rPr lang="ru-RU" dirty="0" smtClean="0">
                <a:latin typeface="Arial"/>
                <a:cs typeface="Arial"/>
              </a:rPr>
              <a:t>222-007 (факс)</a:t>
            </a:r>
          </a:p>
          <a:p>
            <a:r>
              <a:rPr lang="en-US" sz="3200" dirty="0" err="1" smtClean="0">
                <a:solidFill>
                  <a:srgbClr val="3366FF"/>
                </a:solidFill>
              </a:rPr>
              <a:t>www.sporgid.ru</a:t>
            </a:r>
            <a:endParaRPr lang="ru-RU" sz="3200" dirty="0" smtClean="0">
              <a:solidFill>
                <a:srgbClr val="3366FF"/>
              </a:solidFill>
            </a:endParaRPr>
          </a:p>
          <a:p>
            <a:endParaRPr lang="ru-RU" dirty="0"/>
          </a:p>
        </p:txBody>
      </p:sp>
      <p:pic>
        <p:nvPicPr>
          <p:cNvPr id="13" name="Рисунок 1"/>
          <p:cNvPicPr>
            <a:picLocks noGrp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8" r="8088"/>
          <a:stretch>
            <a:fillRect/>
          </a:stretch>
        </p:blipFill>
        <p:spPr>
          <a:xfrm>
            <a:off x="228600" y="1563007"/>
            <a:ext cx="3996874" cy="3847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758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Ge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Бытие.thmx</Template>
  <TotalTime>139</TotalTime>
  <Words>322</Words>
  <Application>Microsoft Macintosh PowerPoint</Application>
  <PresentationFormat>Экран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Genesis</vt:lpstr>
      <vt:lpstr>Медиация </vt:lpstr>
      <vt:lpstr>Виды  споров</vt:lpstr>
      <vt:lpstr>МЕДИАЦИЯ</vt:lpstr>
      <vt:lpstr>Преимущества    медиации</vt:lpstr>
      <vt:lpstr>Когда медиациияособенно актуальна </vt:lpstr>
      <vt:lpstr>Как  проводится медиация</vt:lpstr>
      <vt:lpstr>Отличия  медиации от суда</vt:lpstr>
      <vt:lpstr>Эффективностьмедиации</vt:lpstr>
      <vt:lpstr>   Некоммерческое партнерство Сибирский центр медиации и права</vt:lpstr>
    </vt:vector>
  </TitlesOfParts>
  <Company>396500@mail.ru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Медиация </dc:title>
  <dc:creator>Аркадий Лавошниченко</dc:creator>
  <cp:lastModifiedBy>Аркадий Лавошниченко</cp:lastModifiedBy>
  <cp:revision>20</cp:revision>
  <dcterms:created xsi:type="dcterms:W3CDTF">2013-05-07T16:36:34Z</dcterms:created>
  <dcterms:modified xsi:type="dcterms:W3CDTF">2013-05-07T18:56:30Z</dcterms:modified>
</cp:coreProperties>
</file>