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99" r:id="rId4"/>
    <p:sldId id="261" r:id="rId5"/>
    <p:sldId id="289" r:id="rId6"/>
    <p:sldId id="293" r:id="rId7"/>
    <p:sldId id="305" r:id="rId8"/>
    <p:sldId id="294" r:id="rId9"/>
    <p:sldId id="296" r:id="rId10"/>
    <p:sldId id="307" r:id="rId11"/>
    <p:sldId id="282" r:id="rId12"/>
    <p:sldId id="308" r:id="rId1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3A8B9"/>
    <a:srgbClr val="800000"/>
    <a:srgbClr val="A50021"/>
    <a:srgbClr val="39C4D3"/>
    <a:srgbClr val="5F82AD"/>
    <a:srgbClr val="000066"/>
    <a:srgbClr val="00336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6812" autoAdjust="0"/>
  </p:normalViewPr>
  <p:slideViewPr>
    <p:cSldViewPr>
      <p:cViewPr>
        <p:scale>
          <a:sx n="100" d="100"/>
          <a:sy n="100" d="100"/>
        </p:scale>
        <p:origin x="-45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9DBECE2-4A21-49E3-9817-6A1778F3731E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A60DB93-48BF-4CE0-971F-5049722AA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798C973-6742-48F5-8AE2-936AEB59C50B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76" tIns="47238" rIns="94476" bIns="47238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6F9DCEA-A977-43F8-AB1D-B2E5E239F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1F33F-C30F-4842-AF7B-724E51B42A5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38EDB-1C89-44E6-AB29-D5AA21A5CD3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 defTabSz="944563"/>
            <a:fld id="{A5EA81F9-E52E-4C20-BB28-CE0D79D5CBE6}" type="slidenum">
              <a:rPr lang="ru-RU" sz="1200">
                <a:latin typeface="Calibri" pitchFamily="34" charset="0"/>
              </a:rPr>
              <a:pPr algn="r" defTabSz="944563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5D370-32FE-4496-A12F-16CD48B874B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48DC-523C-41F6-883B-4F837FB3F16C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42D1-D64A-412E-AE76-C723D8842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504F-1B32-437D-B90E-9330347C8795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A8EA-E291-46A9-8BD9-D0F02E322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42556-DE2D-4C95-B8EB-D83AF7B78521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F200-CEAE-4EB4-A70B-F60469C8D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D944-4453-4094-9C26-081230A82C44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618F-063C-4F8E-8D54-45E179213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1D28-4910-40CE-A821-55C10BD96EB4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27A2-19EB-436C-9098-AB839ECC2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1E5E-429A-4AC5-8B81-4AB2B6D97E87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99A7-4049-4207-A863-26143070D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CA4E-5DFD-4916-9B37-9D2ED5C75032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E484-48AE-4CA7-9FD8-984BEFF72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7B50-013D-46B0-9080-D95679593943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B870-6124-46AC-A2CE-023A64945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3182-92CC-4C4E-BEF2-99AC11ED2E20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2300-50AB-4192-B880-B2E88B925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2F04-E583-4252-B42F-97BFF0D68A10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20CE-FB80-4F98-A68D-0FE40EA13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6CC2-E841-482D-BA9C-2728BBF6DAC3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9595-3A84-4D17-8990-37AAB5D73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6195-9393-4B80-85CE-858DAFF65AB5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666E-51EC-45B7-8F42-08D736F60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0FD1F2-8D0B-46D6-930A-874938D6ED63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10371-B3F0-4469-AD20-E1D452DE4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y-forum.ru/" TargetMode="External"/><Relationship Id="rId2" Type="http://schemas.openxmlformats.org/officeDocument/2006/relationships/hyperlink" Target="mailto:srb-ak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7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mailto:srb_ak@mail.ru" TargetMode="External"/><Relationship Id="rId4" Type="http://schemas.openxmlformats.org/officeDocument/2006/relationships/hyperlink" Target="mailto:miroshkina@amc-pr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rb_ak@mail.ru" TargetMode="External"/><Relationship Id="rId2" Type="http://schemas.openxmlformats.org/officeDocument/2006/relationships/hyperlink" Target="http://www.altay-forum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mailto:srb_ak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2.jpeg"/><Relationship Id="rId7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95288" y="2349500"/>
            <a:ext cx="668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Neo Sans Cyr Medium"/>
              </a:rPr>
              <a:t>   ТЕМА ФОРУМА:   </a:t>
            </a:r>
            <a:r>
              <a:rPr lang="ru-RU" b="1">
                <a:solidFill>
                  <a:srgbClr val="00B0F0"/>
                </a:solidFill>
                <a:latin typeface="Neo Sans Cyr Medium"/>
              </a:rPr>
              <a:t>«ЭФФЕКТИВНОЕ  РАЗВИТИЕ  </a:t>
            </a:r>
          </a:p>
          <a:p>
            <a:pPr algn="ctr"/>
            <a:r>
              <a:rPr lang="ru-RU" b="1">
                <a:solidFill>
                  <a:srgbClr val="00B0F0"/>
                </a:solidFill>
                <a:latin typeface="Neo Sans Cyr Medium"/>
              </a:rPr>
              <a:t>                              РЫНКА  НЕДВИЖИМОСТИ  </a:t>
            </a:r>
          </a:p>
          <a:p>
            <a:pPr algn="ctr"/>
            <a:r>
              <a:rPr lang="ru-RU" b="1">
                <a:solidFill>
                  <a:srgbClr val="00B0F0"/>
                </a:solidFill>
                <a:latin typeface="Neo Sans Cyr Medium"/>
              </a:rPr>
              <a:t>                     АЛТАЙСКОГО КРАЯ»</a:t>
            </a: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473075" y="3500438"/>
            <a:ext cx="22272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Neo Sans Cyr Medium"/>
              </a:rPr>
              <a:t>  ОРГАНИЗАТОРЫ ФОРУМА</a:t>
            </a:r>
            <a:r>
              <a:rPr lang="ru-RU" sz="1200">
                <a:solidFill>
                  <a:srgbClr val="595959"/>
                </a:solidFill>
                <a:latin typeface="Neo Sans Cyr Medium"/>
              </a:rPr>
              <a:t>: </a:t>
            </a:r>
          </a:p>
          <a:p>
            <a:endParaRPr lang="ru-RU" b="1">
              <a:solidFill>
                <a:srgbClr val="595959"/>
              </a:solidFill>
              <a:latin typeface="Neo Sans Cyr Medium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2843213" y="4581525"/>
            <a:ext cx="1687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595959"/>
                </a:solidFill>
                <a:latin typeface="Neo Sans Cyr Medium"/>
              </a:rPr>
              <a:t>  </a:t>
            </a:r>
            <a:r>
              <a:rPr lang="ru-RU" sz="1200">
                <a:latin typeface="Neo Sans Cyr Medium"/>
              </a:rPr>
              <a:t>ПРИ ПОДДЕРЖКЕ:</a:t>
            </a:r>
          </a:p>
          <a:p>
            <a:endParaRPr lang="ru-RU">
              <a:solidFill>
                <a:srgbClr val="595959"/>
              </a:solidFill>
              <a:latin typeface="Neo Sans Cyr Medium"/>
            </a:endParaRPr>
          </a:p>
        </p:txBody>
      </p:sp>
      <p:pic>
        <p:nvPicPr>
          <p:cNvPr id="16390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868863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2" descr="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868863"/>
            <a:ext cx="7889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924300" y="5734050"/>
            <a:ext cx="13033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" b="1" dirty="0">
                <a:latin typeface="+mj-lt"/>
                <a:cs typeface="+mn-cs"/>
              </a:rPr>
              <a:t>АЛТАЙСКИЙ</a:t>
            </a:r>
          </a:p>
          <a:p>
            <a:pPr algn="ctr">
              <a:defRPr/>
            </a:pPr>
            <a:r>
              <a:rPr lang="ru-RU" sz="600" b="1" dirty="0">
                <a:latin typeface="+mj-lt"/>
                <a:cs typeface="+mn-cs"/>
              </a:rPr>
              <a:t>СОЮЗ ПРЕДПРИНИМАТЕЛЕЙ</a:t>
            </a:r>
          </a:p>
        </p:txBody>
      </p:sp>
      <p:pic>
        <p:nvPicPr>
          <p:cNvPr id="16393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789363"/>
            <a:ext cx="755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15"/>
          <p:cNvSpPr txBox="1">
            <a:spLocks noChangeArrowheads="1"/>
          </p:cNvSpPr>
          <p:nvPr/>
        </p:nvSpPr>
        <p:spPr bwMode="auto">
          <a:xfrm>
            <a:off x="1403350" y="3789363"/>
            <a:ext cx="22621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/>
              <a:t>СОЮЗ РИЭЛТОРОВ</a:t>
            </a:r>
          </a:p>
          <a:p>
            <a:r>
              <a:rPr lang="ru-RU" sz="1500" b="1"/>
              <a:t>БАРНАУЛА </a:t>
            </a:r>
          </a:p>
          <a:p>
            <a:r>
              <a:rPr lang="ru-RU" sz="1500" b="1"/>
              <a:t>И АЛТАЙСКОГО КРАЯ</a:t>
            </a:r>
          </a:p>
        </p:txBody>
      </p:sp>
      <p:pic>
        <p:nvPicPr>
          <p:cNvPr id="16395" name="Picture 22" descr="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4868863"/>
            <a:ext cx="1835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9" descr="logo_rg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3860800"/>
            <a:ext cx="237648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32"/>
          <p:cNvSpPr txBox="1">
            <a:spLocks noChangeArrowheads="1"/>
          </p:cNvSpPr>
          <p:nvPr/>
        </p:nvSpPr>
        <p:spPr bwMode="auto">
          <a:xfrm>
            <a:off x="5076825" y="5661025"/>
            <a:ext cx="158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" b="1">
                <a:latin typeface="Calibri" pitchFamily="34" charset="0"/>
              </a:rPr>
              <a:t>КРАЕВОЙ СПЕЦИАЛИЗИРОВАННЫЙ ЖУРНАЛ  </a:t>
            </a:r>
          </a:p>
        </p:txBody>
      </p:sp>
      <p:pic>
        <p:nvPicPr>
          <p:cNvPr id="16398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213" y="476250"/>
            <a:ext cx="61912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18"/>
          <p:cNvSpPr txBox="1">
            <a:spLocks noChangeArrowheads="1"/>
          </p:cNvSpPr>
          <p:nvPr/>
        </p:nvSpPr>
        <p:spPr bwMode="auto">
          <a:xfrm>
            <a:off x="2927350" y="5661025"/>
            <a:ext cx="908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" b="1">
                <a:latin typeface="Calibri" pitchFamily="34" charset="0"/>
              </a:rPr>
              <a:t>АЛТАЙСКАЯ</a:t>
            </a:r>
          </a:p>
          <a:p>
            <a:pPr algn="ctr"/>
            <a:r>
              <a:rPr lang="ru-RU" sz="600" b="1">
                <a:latin typeface="Calibri" pitchFamily="34" charset="0"/>
              </a:rPr>
              <a:t> ТОРГОВО-</a:t>
            </a:r>
          </a:p>
          <a:p>
            <a:pPr algn="ctr"/>
            <a:r>
              <a:rPr lang="ru-RU" sz="600" b="1">
                <a:latin typeface="Calibri" pitchFamily="34" charset="0"/>
              </a:rPr>
              <a:t>ПРОМЫШЛЕННАЯ </a:t>
            </a:r>
          </a:p>
          <a:p>
            <a:pPr algn="ctr"/>
            <a:r>
              <a:rPr lang="ru-RU" sz="600" b="1">
                <a:latin typeface="Calibri" pitchFamily="34" charset="0"/>
              </a:rPr>
              <a:t>ПАЛАТА</a:t>
            </a:r>
          </a:p>
        </p:txBody>
      </p:sp>
      <p:sp>
        <p:nvSpPr>
          <p:cNvPr id="16400" name="Rectangle 20"/>
          <p:cNvSpPr>
            <a:spLocks noChangeArrowheads="1"/>
          </p:cNvSpPr>
          <p:nvPr/>
        </p:nvSpPr>
        <p:spPr bwMode="auto">
          <a:xfrm>
            <a:off x="179388" y="4941888"/>
            <a:ext cx="2719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ru-RU" b="1">
                <a:solidFill>
                  <a:schemeClr val="tx2"/>
                </a:solidFill>
              </a:rPr>
              <a:t>Генеральный партнер</a:t>
            </a:r>
          </a:p>
        </p:txBody>
      </p:sp>
      <p:pic>
        <p:nvPicPr>
          <p:cNvPr id="16401" name="Picture 12" descr="C:\Users\User\Desktop\ФОТОАРХИВ\Лого форума 2012\Сбербанк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5300663"/>
            <a:ext cx="23034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29" descr="logo_rg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3860800"/>
            <a:ext cx="237648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0" descr="OS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08850" y="4868863"/>
            <a:ext cx="1531938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b="1" smtClean="0"/>
              <a:t>                           </a:t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endParaRPr lang="ru-RU" sz="4000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8158163" cy="38877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" b="1" smtClean="0">
                <a:solidFill>
                  <a:srgbClr val="00B0F0"/>
                </a:solidFill>
              </a:rPr>
              <a:t>                                  </a:t>
            </a:r>
            <a:r>
              <a:rPr lang="ru-RU" sz="100" b="1" smtClean="0">
                <a:solidFill>
                  <a:srgbClr val="00B0F0"/>
                </a:solidFill>
              </a:rPr>
              <a:t>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00" b="1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" b="1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</a:t>
            </a:r>
            <a:r>
              <a:rPr lang="ru-RU" sz="500" b="1" smtClean="0">
                <a:solidFill>
                  <a:srgbClr val="00B0F0"/>
                </a:solidFill>
              </a:rPr>
              <a:t>                                                                              </a:t>
            </a:r>
            <a:r>
              <a:rPr lang="ru-RU" sz="2400" b="1" smtClean="0">
                <a:solidFill>
                  <a:srgbClr val="00B0F0"/>
                </a:solidFill>
              </a:rPr>
              <a:t>УСЛОВИЯ УЧАСТИЯ:</a:t>
            </a:r>
            <a:r>
              <a:rPr lang="ru-RU" sz="2400" smtClean="0">
                <a:solidFill>
                  <a:srgbClr val="00B0F0"/>
                </a:solidFill>
              </a:rPr>
              <a:t/>
            </a:r>
            <a:br>
              <a:rPr lang="ru-RU" sz="2400" smtClean="0">
                <a:solidFill>
                  <a:srgbClr val="00B0F0"/>
                </a:solidFill>
              </a:rPr>
            </a:br>
            <a:endParaRPr lang="ru-RU" sz="240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/>
              <a:t>                               Необходима обязательная предварительная регистрация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 i="1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  РЕГИСТРАЦИЯ  УЧАСТНИКА  ФОРУМА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по  электронной почте: </a:t>
            </a:r>
            <a:r>
              <a:rPr lang="en-US" sz="2000" b="1" u="sng" smtClean="0">
                <a:hlinkClick r:id="rId2"/>
              </a:rPr>
              <a:t>sr</a:t>
            </a:r>
            <a:r>
              <a:rPr lang="en-US" sz="2000" b="1" smtClean="0">
                <a:hlinkClick r:id="rId2"/>
              </a:rPr>
              <a:t>b</a:t>
            </a:r>
            <a:r>
              <a:rPr lang="ru-RU" sz="2000" b="1" smtClean="0">
                <a:hlinkClick r:id="rId2"/>
              </a:rPr>
              <a:t>-</a:t>
            </a:r>
            <a:r>
              <a:rPr lang="en-US" sz="2000" b="1" smtClean="0">
                <a:hlinkClick r:id="rId2"/>
              </a:rPr>
              <a:t>ak</a:t>
            </a:r>
            <a:r>
              <a:rPr lang="ru-RU" sz="2000" b="1" smtClean="0">
                <a:hlinkClick r:id="rId2"/>
              </a:rPr>
              <a:t>@mail.ru</a:t>
            </a:r>
            <a:r>
              <a:rPr lang="ru-RU" sz="1800" smtClean="0"/>
              <a:t>,  тел. 8 (3852) 25-33-51</a:t>
            </a:r>
            <a:endParaRPr lang="ru-RU" sz="180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/>
              <a:t>                    </a:t>
            </a:r>
            <a:endParaRPr lang="ru-RU" sz="1800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Предварительная  регистрация  и заявка на участие  в  Форуме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на сайте  Алтайского Форума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  профессионалов рынка недвижимости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hlink"/>
                </a:solidFill>
              </a:rPr>
              <a:t>http://</a:t>
            </a:r>
            <a:r>
              <a:rPr lang="ru-RU" sz="2400" b="1" u="sng" smtClean="0">
                <a:solidFill>
                  <a:schemeClr val="hlink"/>
                </a:solidFill>
              </a:rPr>
              <a:t> </a:t>
            </a:r>
            <a:r>
              <a:rPr lang="ru-RU" sz="2400" b="1" smtClean="0">
                <a:hlinkClick r:id="rId3"/>
              </a:rPr>
              <a:t>www.</a:t>
            </a:r>
            <a:r>
              <a:rPr lang="en-US" sz="2400" b="1" smtClean="0">
                <a:hlinkClick r:id="rId3"/>
              </a:rPr>
              <a:t>altay-forum</a:t>
            </a:r>
            <a:r>
              <a:rPr lang="ru-RU" sz="2400" b="1" smtClean="0">
                <a:hlinkClick r:id="rId3"/>
              </a:rPr>
              <a:t>.ru</a:t>
            </a:r>
            <a:endParaRPr lang="ru-RU" sz="2400" b="1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400" b="1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800" b="1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00" b="1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00" b="1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00" b="1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00" b="1" smtClean="0">
              <a:solidFill>
                <a:srgbClr val="00B0F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8068469" y="867569"/>
            <a:ext cx="7842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3"/>
          <p:cNvSpPr txBox="1">
            <a:spLocks noGrp="1"/>
          </p:cNvSpPr>
          <p:nvPr/>
        </p:nvSpPr>
        <p:spPr>
          <a:xfrm>
            <a:off x="8616950" y="404813"/>
            <a:ext cx="527050" cy="857250"/>
          </a:xfrm>
          <a:prstGeom prst="rect">
            <a:avLst/>
          </a:prstGeom>
          <a:noFill/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9BC170-87A9-4925-A840-76E0DA742573}" type="slidenum">
              <a:rPr lang="ru-RU" sz="320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3200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77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0613" y="404813"/>
            <a:ext cx="2146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5157788"/>
            <a:ext cx="7831137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663" y="404813"/>
            <a:ext cx="30702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652963"/>
            <a:ext cx="783113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2339975" y="1784350"/>
            <a:ext cx="4392613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>
                <a:solidFill>
                  <a:srgbClr val="4BACC6"/>
                </a:solidFill>
                <a:latin typeface="Calibri" pitchFamily="34" charset="0"/>
                <a:cs typeface="Tahoma" pitchFamily="34" charset="0"/>
              </a:rPr>
              <a:t>   </a:t>
            </a:r>
            <a:r>
              <a:rPr lang="ru-RU" sz="2000" b="1">
                <a:solidFill>
                  <a:srgbClr val="00B0F0"/>
                </a:solidFill>
                <a:latin typeface="Calibri" pitchFamily="34" charset="0"/>
                <a:cs typeface="Tahoma" pitchFamily="34" charset="0"/>
              </a:rPr>
              <a:t>КОНТАКТЫ ОРГАНИЗАТОРОВ:</a:t>
            </a:r>
          </a:p>
          <a:p>
            <a:r>
              <a:rPr lang="ru-RU" b="1"/>
              <a:t>            </a:t>
            </a:r>
          </a:p>
          <a:p>
            <a:r>
              <a:rPr lang="ru-RU" b="1"/>
              <a:t>             КООРДИНАТОР ФОРУМА</a:t>
            </a:r>
          </a:p>
          <a:p>
            <a:r>
              <a:rPr lang="ru-RU" b="1"/>
              <a:t>                    </a:t>
            </a:r>
            <a:r>
              <a:rPr lang="ru-RU" sz="1400" b="1"/>
              <a:t>КСЕНИЯ  ПОЛЬГЕРТ</a:t>
            </a:r>
          </a:p>
          <a:p>
            <a:r>
              <a:rPr lang="ru-RU"/>
              <a:t>               </a:t>
            </a:r>
            <a:r>
              <a:rPr lang="ru-RU" sz="1600"/>
              <a:t>Телефон: 8(3852) 25-33-51  </a:t>
            </a:r>
          </a:p>
          <a:p>
            <a:r>
              <a:rPr lang="ru-RU" b="1"/>
              <a:t>               </a:t>
            </a:r>
            <a:r>
              <a:rPr lang="en-US" b="1"/>
              <a:t>E-mail:</a:t>
            </a:r>
            <a:r>
              <a:rPr lang="ru-RU" b="1"/>
              <a:t> </a:t>
            </a:r>
            <a:r>
              <a:rPr lang="ru-RU" b="1">
                <a:hlinkClick r:id="rId4"/>
              </a:rPr>
              <a:t>miroshkina@amc-pr.ru</a:t>
            </a:r>
            <a:endParaRPr lang="ru-RU" b="1"/>
          </a:p>
          <a:p>
            <a:endParaRPr lang="ru-RU" b="1" u="sng"/>
          </a:p>
          <a:p>
            <a:r>
              <a:rPr lang="ru-RU" sz="1600" b="1"/>
              <a:t>           СОЮЗ РИЭЛТОРОВ БАРНАУЛА </a:t>
            </a:r>
          </a:p>
          <a:p>
            <a:r>
              <a:rPr lang="ru-RU" sz="1600" b="1"/>
              <a:t>                  И АЛТАЙСКОГО КРАЯ</a:t>
            </a:r>
          </a:p>
          <a:p>
            <a:r>
              <a:rPr lang="ru-RU"/>
              <a:t>              </a:t>
            </a:r>
            <a:r>
              <a:rPr lang="ru-RU" sz="1600"/>
              <a:t>Телефон: 8(3852) 22-95-58</a:t>
            </a:r>
          </a:p>
          <a:p>
            <a:r>
              <a:rPr lang="ru-RU" sz="1600" b="1"/>
              <a:t>                    </a:t>
            </a:r>
            <a:r>
              <a:rPr lang="en-US" sz="1600" b="1"/>
              <a:t>E-mail:</a:t>
            </a:r>
            <a:r>
              <a:rPr lang="ru-RU" sz="1600" b="1"/>
              <a:t>  </a:t>
            </a:r>
            <a:r>
              <a:rPr lang="en-US" sz="1600">
                <a:hlinkClick r:id="rId5"/>
              </a:rPr>
              <a:t>srb-ak</a:t>
            </a:r>
            <a:r>
              <a:rPr lang="ru-RU" sz="1600">
                <a:hlinkClick r:id="rId5"/>
              </a:rPr>
              <a:t>@mail.ru</a:t>
            </a:r>
            <a:r>
              <a:rPr lang="ru-RU"/>
              <a:t> </a:t>
            </a:r>
          </a:p>
          <a:p>
            <a:endParaRPr lang="ru-RU"/>
          </a:p>
          <a:p>
            <a:pPr algn="ctr">
              <a:spcBef>
                <a:spcPts val="1200"/>
              </a:spcBef>
            </a:pPr>
            <a:endParaRPr lang="ru-RU" sz="1400">
              <a:latin typeface="Calibri" pitchFamily="34" charset="0"/>
              <a:cs typeface="Tahoma" pitchFamily="34" charset="0"/>
            </a:endParaRPr>
          </a:p>
          <a:p>
            <a:r>
              <a:rPr lang="ru-RU" b="1"/>
              <a:t>                  </a:t>
            </a:r>
            <a:r>
              <a:rPr lang="ru-RU"/>
              <a:t>   </a:t>
            </a:r>
          </a:p>
          <a:p>
            <a:r>
              <a:rPr lang="ru-RU"/>
              <a:t>                    </a:t>
            </a:r>
            <a:endParaRPr lang="ru-RU" sz="1400" u="sng">
              <a:solidFill>
                <a:srgbClr val="53A8B9"/>
              </a:solidFill>
              <a:latin typeface="Calibri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</a:pPr>
            <a:endParaRPr lang="ru-RU" sz="150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26"/>
          <p:cNvCxnSpPr/>
          <p:nvPr/>
        </p:nvCxnSpPr>
        <p:spPr>
          <a:xfrm rot="5400000">
            <a:off x="8066881" y="891382"/>
            <a:ext cx="7842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 noGrp="1"/>
          </p:cNvSpPr>
          <p:nvPr/>
        </p:nvSpPr>
        <p:spPr>
          <a:xfrm>
            <a:off x="8582025" y="428625"/>
            <a:ext cx="527050" cy="857250"/>
          </a:xfrm>
          <a:prstGeom prst="rect">
            <a:avLst/>
          </a:prstGeom>
          <a:noFill/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CAEF5F5-5AD4-4BD0-A501-883211DBDCE7}" type="slidenum">
              <a:rPr lang="ru-RU" sz="320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3200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702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25450"/>
            <a:ext cx="2381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663" y="404813"/>
            <a:ext cx="30702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>
                <a:solidFill>
                  <a:srgbClr val="006699"/>
                </a:solidFill>
              </a:rPr>
              <a:t>ПРИГЛАШЕНИЕ</a:t>
            </a:r>
            <a:r>
              <a:rPr lang="ru-RU" sz="4000" b="1" smtClean="0">
                <a:solidFill>
                  <a:srgbClr val="33CCFF"/>
                </a:solidFill>
              </a:rPr>
              <a:t> 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 b="1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6699"/>
                </a:solidFill>
              </a:rPr>
              <a:t>Уважаемые коллеги и партнеры !</a:t>
            </a:r>
            <a:endParaRPr lang="ru-RU" sz="2000" smtClean="0">
              <a:solidFill>
                <a:srgbClr val="006699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    </a:t>
            </a:r>
            <a:r>
              <a:rPr lang="ru-RU" sz="1800" b="1" smtClean="0">
                <a:solidFill>
                  <a:srgbClr val="006699"/>
                </a:solidFill>
              </a:rPr>
              <a:t>Приглашаем Вас принять участие в   работе  Алтайского     Форума  профессионалов рынка недвижимости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       14-15 мая в г. Барнауле.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                                                          ПРОГРАММА ФОРУМА: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                                      14-15 мая 2013 г.    Деловая программа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                                              15 мая 2013г.    Бизнес-туры и экскурсии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Будем рады видеть Вас   на  вечернем  мероприятии,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       Гала - ужине, который состоится  14 мая 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Предварительная  регистрация  и заявка на участие  в  Форуме                                              на сайте  Алтайского Форума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  профессионалов рынка недвижимости </a:t>
            </a:r>
            <a:endParaRPr lang="ru-RU" sz="1800" b="1" smtClean="0">
              <a:solidFill>
                <a:srgbClr val="FF330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</a:rPr>
              <a:t>http://</a:t>
            </a:r>
            <a:r>
              <a:rPr lang="ru-RU" sz="2000" b="1" u="sng" smtClean="0">
                <a:solidFill>
                  <a:schemeClr val="hlink"/>
                </a:solidFill>
              </a:rPr>
              <a:t> </a:t>
            </a:r>
            <a:r>
              <a:rPr lang="ru-RU" sz="2000" b="1" smtClean="0">
                <a:hlinkClick r:id="rId2"/>
              </a:rPr>
              <a:t>www.</a:t>
            </a:r>
            <a:r>
              <a:rPr lang="en-US" sz="2000" b="1" smtClean="0">
                <a:hlinkClick r:id="rId2"/>
              </a:rPr>
              <a:t>altay-forum</a:t>
            </a:r>
            <a:r>
              <a:rPr lang="ru-RU" sz="2000" b="1" smtClean="0">
                <a:hlinkClick r:id="rId2"/>
              </a:rPr>
              <a:t>.ru</a:t>
            </a:r>
            <a:endParaRPr lang="ru-RU" sz="2000" b="1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b="1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 Справки  по телефону:           8(3852) 25-33-51, 22-95-58, регистрация </a:t>
            </a:r>
            <a:r>
              <a:rPr lang="en-US" sz="1600" smtClean="0">
                <a:hlinkClick r:id="rId3"/>
              </a:rPr>
              <a:t>srb</a:t>
            </a:r>
            <a:r>
              <a:rPr lang="ru-RU" sz="1600" smtClean="0">
                <a:hlinkClick r:id="rId3"/>
              </a:rPr>
              <a:t>-</a:t>
            </a:r>
            <a:r>
              <a:rPr lang="en-US" sz="1600" smtClean="0">
                <a:hlinkClick r:id="rId3"/>
              </a:rPr>
              <a:t>ak</a:t>
            </a:r>
            <a:r>
              <a:rPr lang="ru-RU" sz="1600" smtClean="0">
                <a:hlinkClick r:id="rId3"/>
              </a:rPr>
              <a:t>@mail.ru</a:t>
            </a:r>
            <a:r>
              <a:rPr lang="ru-RU" sz="1600" smtClean="0"/>
              <a:t>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1600" smtClean="0"/>
          </a:p>
        </p:txBody>
      </p:sp>
      <p:pic>
        <p:nvPicPr>
          <p:cNvPr id="31747" name="Рисунок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625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8" descr="Бизнес-центр &quot;Парус&quot; в г.Барнауле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88913"/>
            <a:ext cx="17399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8"/>
          <p:cNvSpPr>
            <a:spLocks noChangeArrowheads="1"/>
          </p:cNvSpPr>
          <p:nvPr/>
        </p:nvSpPr>
        <p:spPr bwMode="auto">
          <a:xfrm>
            <a:off x="4067175" y="1628775"/>
            <a:ext cx="43926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b="1">
                <a:solidFill>
                  <a:srgbClr val="CC0000"/>
                </a:solidFill>
                <a:cs typeface="Tahoma" pitchFamily="34" charset="0"/>
              </a:rPr>
              <a:t>  </a:t>
            </a:r>
            <a:r>
              <a:rPr lang="ru-RU" sz="1200" b="1">
                <a:solidFill>
                  <a:srgbClr val="00B0F0"/>
                </a:solidFill>
                <a:latin typeface="Neo Sans Cyr Medium"/>
                <a:cs typeface="Tahoma" pitchFamily="34" charset="0"/>
              </a:rPr>
              <a:t>ЦЕЛЬ  МЕРОПРИЯТИЯ  </a:t>
            </a:r>
          </a:p>
          <a:p>
            <a:pPr>
              <a:spcBef>
                <a:spcPts val="1200"/>
              </a:spcBef>
            </a:pPr>
            <a:r>
              <a:rPr lang="ru-RU" sz="1200">
                <a:latin typeface="Calibri" pitchFamily="34" charset="0"/>
              </a:rPr>
              <a:t>-  Выработка механизмов эффективного взаимодействия органов региональной власти, представителей  строительного и риэлторского  бизнеса, банкиров и    инвесторов  для  построения   цивилизованного  рынка недвижимости,   реализации  краевых программ социально-экономического  развития,  федеральной программы «Доступное  и комфортное жилье –гражданам России».</a:t>
            </a:r>
          </a:p>
          <a:p>
            <a:pPr>
              <a:spcBef>
                <a:spcPts val="1200"/>
              </a:spcBef>
            </a:pPr>
            <a:r>
              <a:rPr lang="ru-RU" sz="1200">
                <a:latin typeface="Calibri" pitchFamily="34" charset="0"/>
              </a:rPr>
              <a:t>  -  Демонстрация  привлекательности инвестиционных проектов  региона.</a:t>
            </a:r>
          </a:p>
          <a:p>
            <a:pPr>
              <a:spcBef>
                <a:spcPct val="20000"/>
              </a:spcBef>
            </a:pPr>
            <a:r>
              <a:rPr lang="ru-RU" sz="1200">
                <a:solidFill>
                  <a:srgbClr val="595959"/>
                </a:solidFill>
                <a:latin typeface="Tahoma" pitchFamily="34" charset="0"/>
              </a:rPr>
              <a:t>  </a:t>
            </a:r>
            <a:endParaRPr lang="ru-RU" sz="12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4067175" y="4083050"/>
            <a:ext cx="4589463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endParaRPr lang="ru-RU" sz="1200">
              <a:solidFill>
                <a:srgbClr val="53A8B9"/>
              </a:solidFill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rgbClr val="00B0F0"/>
                </a:solidFill>
                <a:latin typeface="Neo Sans Cyr Medium"/>
                <a:cs typeface="Tahoma" pitchFamily="34" charset="0"/>
              </a:rPr>
              <a:t>АУДИТОРИЯ  МЕРОПРИЯТИЯ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A50021"/>
              </a:solidFill>
              <a:latin typeface="Neo Sans Cyr Medium"/>
              <a:cs typeface="Tahoma" pitchFamily="34" charset="0"/>
            </a:endParaRPr>
          </a:p>
          <a:p>
            <a:r>
              <a:rPr lang="ru-RU" sz="1200">
                <a:latin typeface="Calibri" pitchFamily="34" charset="0"/>
              </a:rPr>
              <a:t>Представители региональной власти, бизнеса, профессиональных объединений  строителей и риэлторов. Банки, о</a:t>
            </a:r>
            <a:r>
              <a:rPr lang="uk-UA" sz="1200">
                <a:latin typeface="Calibri" pitchFamily="34" charset="0"/>
              </a:rPr>
              <a:t>ценочные и страховые  компании, инвесторы </a:t>
            </a:r>
            <a:r>
              <a:rPr lang="ru-RU" sz="1200">
                <a:latin typeface="Calibri" pitchFamily="34" charset="0"/>
              </a:rPr>
              <a:t>коммерческой и жилой  недвижимости, </a:t>
            </a:r>
            <a:r>
              <a:rPr lang="uk-UA" sz="1200">
                <a:latin typeface="Calibri" pitchFamily="34" charset="0"/>
              </a:rPr>
              <a:t> СМИ</a:t>
            </a:r>
            <a:r>
              <a:rPr lang="uk-UA" sz="1200">
                <a:latin typeface="Tahoma" pitchFamily="34" charset="0"/>
              </a:rPr>
              <a:t>.</a:t>
            </a:r>
            <a:r>
              <a:rPr lang="ru-RU" sz="120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20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</a:br>
            <a:endParaRPr lang="ru-RU" sz="120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35" name="Picture 27" descr="kongress3l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41438"/>
            <a:ext cx="231457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1" descr="2_realid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997200"/>
            <a:ext cx="2305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26"/>
          <p:cNvCxnSpPr/>
          <p:nvPr/>
        </p:nvCxnSpPr>
        <p:spPr>
          <a:xfrm rot="5400000">
            <a:off x="8066881" y="891382"/>
            <a:ext cx="7842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8582025" y="428625"/>
            <a:ext cx="527050" cy="857250"/>
          </a:xfrm>
          <a:prstGeom prst="rect">
            <a:avLst/>
          </a:prstGeom>
          <a:noFill/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CBD7634-E3FE-4D8B-AB72-54948849C241}" type="slidenum">
              <a:rPr lang="ru-RU" sz="320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3200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39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652963"/>
            <a:ext cx="23193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4067175" y="4652963"/>
            <a:ext cx="43275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200">
              <a:latin typeface="Calibri" pitchFamily="34" charset="0"/>
            </a:endParaRPr>
          </a:p>
        </p:txBody>
      </p:sp>
      <p:pic>
        <p:nvPicPr>
          <p:cNvPr id="18441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60350"/>
            <a:ext cx="27003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3950" y="333375"/>
            <a:ext cx="214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ChangeArrowheads="1"/>
          </p:cNvSpPr>
          <p:nvPr/>
        </p:nvSpPr>
        <p:spPr bwMode="auto">
          <a:xfrm>
            <a:off x="4067175" y="1341438"/>
            <a:ext cx="4392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b="1">
                <a:solidFill>
                  <a:srgbClr val="CC0000"/>
                </a:solidFill>
                <a:cs typeface="Tahoma" pitchFamily="34" charset="0"/>
              </a:rPr>
              <a:t>  </a:t>
            </a:r>
            <a:endParaRPr lang="ru-RU" sz="1200">
              <a:solidFill>
                <a:srgbClr val="003366"/>
              </a:solidFill>
              <a:latin typeface="Tahoma" pitchFamily="34" charset="0"/>
            </a:endParaRPr>
          </a:p>
        </p:txBody>
      </p:sp>
      <p:cxnSp>
        <p:nvCxnSpPr>
          <p:cNvPr id="11" name="Straight Connector 26"/>
          <p:cNvCxnSpPr/>
          <p:nvPr/>
        </p:nvCxnSpPr>
        <p:spPr>
          <a:xfrm rot="5400000">
            <a:off x="8068469" y="867569"/>
            <a:ext cx="7842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8582025" y="428625"/>
            <a:ext cx="527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r>
              <a:rPr lang="ru-RU" sz="3200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pic>
        <p:nvPicPr>
          <p:cNvPr id="20484" name="Picture 11" descr="guests2_45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76475"/>
            <a:ext cx="37449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4211638" y="2330450"/>
            <a:ext cx="439261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ts val="1200"/>
              </a:spcBef>
            </a:pPr>
            <a:r>
              <a:rPr lang="ru-RU" b="1">
                <a:solidFill>
                  <a:srgbClr val="00B0F0"/>
                </a:solidFill>
                <a:latin typeface="Calibri" pitchFamily="34" charset="0"/>
              </a:rPr>
              <a:t> ДАТЫ ПРОВЕДЕНИЯ  ФОРУМА:</a:t>
            </a:r>
          </a:p>
          <a:p>
            <a:pPr marL="342900" indent="-342900">
              <a:spcBef>
                <a:spcPts val="1200"/>
              </a:spcBef>
            </a:pPr>
            <a:r>
              <a:rPr lang="ru-RU" b="1">
                <a:latin typeface="Calibri" pitchFamily="34" charset="0"/>
              </a:rPr>
              <a:t> </a:t>
            </a:r>
            <a:r>
              <a:rPr lang="ru-RU" sz="1400" b="1">
                <a:latin typeface="Calibri" pitchFamily="34" charset="0"/>
              </a:rPr>
              <a:t>14 -15 мая 2013 года</a:t>
            </a:r>
          </a:p>
          <a:p>
            <a:pPr marL="342900" indent="-342900">
              <a:spcBef>
                <a:spcPts val="1200"/>
              </a:spcBef>
            </a:pPr>
            <a:r>
              <a:rPr lang="ru-RU" sz="1200" b="1">
                <a:solidFill>
                  <a:srgbClr val="CC0000"/>
                </a:solidFill>
              </a:rPr>
              <a:t>  </a:t>
            </a:r>
          </a:p>
          <a:p>
            <a:pPr marL="342900" indent="-342900">
              <a:spcBef>
                <a:spcPts val="1200"/>
              </a:spcBef>
            </a:pPr>
            <a:endParaRPr lang="ru-RU" sz="1200" b="1">
              <a:solidFill>
                <a:srgbClr val="CC0000"/>
              </a:solidFill>
            </a:endParaRPr>
          </a:p>
          <a:p>
            <a:pPr marL="342900" indent="-342900">
              <a:spcBef>
                <a:spcPts val="1200"/>
              </a:spcBef>
            </a:pPr>
            <a:r>
              <a:rPr lang="ru-RU">
                <a:solidFill>
                  <a:srgbClr val="00B0F0"/>
                </a:solidFill>
                <a:latin typeface="Neo Sans Cyr Medium"/>
              </a:rPr>
              <a:t> </a:t>
            </a:r>
            <a:r>
              <a:rPr lang="ru-RU" b="1">
                <a:solidFill>
                  <a:srgbClr val="00B0F0"/>
                </a:solidFill>
                <a:latin typeface="Calibri" pitchFamily="34" charset="0"/>
              </a:rPr>
              <a:t>МЕСТО ПРОВЕДЕНИЯ</a:t>
            </a:r>
            <a:r>
              <a:rPr lang="ru-RU" sz="1600" b="1">
                <a:solidFill>
                  <a:srgbClr val="00B0F0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spcBef>
                <a:spcPts val="1200"/>
              </a:spcBef>
            </a:pPr>
            <a:r>
              <a:rPr lang="ru-RU" sz="1600" b="1">
                <a:latin typeface="Calibri" pitchFamily="34" charset="0"/>
              </a:rPr>
              <a:t>  г. Барнаул, </a:t>
            </a:r>
            <a:r>
              <a:rPr lang="ru-RU" b="1"/>
              <a:t>  </a:t>
            </a:r>
            <a:r>
              <a:rPr lang="ru-RU" sz="1400" b="1"/>
              <a:t>КРК «МИР» , площадь Победы 1</a:t>
            </a:r>
            <a:r>
              <a:rPr lang="ru-RU"/>
              <a:t> </a:t>
            </a:r>
            <a:endParaRPr lang="ru-RU" b="1"/>
          </a:p>
          <a:p>
            <a:pPr marL="342900" indent="-342900">
              <a:spcBef>
                <a:spcPts val="1200"/>
              </a:spcBef>
            </a:pPr>
            <a:r>
              <a:rPr lang="ru-RU" sz="1600" b="1">
                <a:latin typeface="Calibri" pitchFamily="34" charset="0"/>
              </a:rPr>
              <a:t>    </a:t>
            </a:r>
            <a:endParaRPr lang="ru-RU" sz="1600" i="1">
              <a:latin typeface="Calibri" pitchFamily="34" charset="0"/>
            </a:endParaRPr>
          </a:p>
          <a:p>
            <a:pPr marL="342900" indent="-342900">
              <a:spcBef>
                <a:spcPts val="1200"/>
              </a:spcBef>
            </a:pPr>
            <a:endParaRPr lang="ru-RU" sz="1100" i="1">
              <a:latin typeface="Calibri" pitchFamily="34" charset="0"/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3971925" y="3568700"/>
            <a:ext cx="50641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200"/>
              </a:spcBef>
              <a:defRPr/>
            </a:pPr>
            <a:endParaRPr lang="ru-RU" sz="1600" b="1" dirty="0">
              <a:latin typeface="+mj-lt"/>
            </a:endParaRPr>
          </a:p>
          <a:p>
            <a:pPr>
              <a:spcBef>
                <a:spcPts val="1200"/>
              </a:spcBef>
              <a:defRPr/>
            </a:pPr>
            <a:r>
              <a:rPr lang="ru-RU" sz="1600" b="1" dirty="0">
                <a:latin typeface="+mj-lt"/>
                <a:cs typeface="Arial" pitchFamily="34" charset="0"/>
              </a:rPr>
              <a:t>  </a:t>
            </a:r>
            <a:r>
              <a:rPr lang="ru-RU" sz="1400" b="1" dirty="0">
                <a:solidFill>
                  <a:srgbClr val="A50021"/>
                </a:solidFill>
                <a:cs typeface="+mn-cs"/>
              </a:rPr>
              <a:t/>
            </a:r>
            <a:br>
              <a:rPr lang="ru-RU" sz="1400" b="1" dirty="0">
                <a:solidFill>
                  <a:srgbClr val="A50021"/>
                </a:solidFill>
                <a:cs typeface="+mn-cs"/>
              </a:rPr>
            </a:br>
            <a:r>
              <a:rPr lang="ru-RU" sz="1400" b="1" dirty="0">
                <a:solidFill>
                  <a:srgbClr val="A50021"/>
                </a:solidFill>
                <a:cs typeface="+mn-cs"/>
              </a:rPr>
              <a:t>   </a:t>
            </a:r>
            <a:endParaRPr lang="ru-RU" sz="1400" b="1" dirty="0">
              <a:latin typeface="+mj-lt"/>
            </a:endParaRPr>
          </a:p>
        </p:txBody>
      </p:sp>
      <p:pic>
        <p:nvPicPr>
          <p:cNvPr id="20487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60350"/>
            <a:ext cx="270033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3950" y="333375"/>
            <a:ext cx="214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3"/>
          <p:cNvSpPr txBox="1">
            <a:spLocks noChangeArrowheads="1"/>
          </p:cNvSpPr>
          <p:nvPr/>
        </p:nvSpPr>
        <p:spPr bwMode="auto">
          <a:xfrm>
            <a:off x="5430838" y="1484313"/>
            <a:ext cx="3605212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36000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>
                <a:latin typeface="+mj-lt"/>
                <a:cs typeface="+mn-cs"/>
              </a:rPr>
              <a:t>ПРОГРАММА ФОРУМА</a:t>
            </a:r>
            <a:r>
              <a:rPr lang="ru-RU" sz="2000" b="1" dirty="0" smtClean="0">
                <a:latin typeface="+mj-lt"/>
                <a:cs typeface="+mn-cs"/>
              </a:rPr>
              <a:t>:</a:t>
            </a:r>
            <a:endParaRPr lang="ru-RU" sz="2000" b="1" dirty="0" smtClean="0">
              <a:latin typeface="+mj-lt"/>
              <a:cs typeface="Tahoma" pitchFamily="34" charset="0"/>
            </a:endParaRPr>
          </a:p>
        </p:txBody>
      </p:sp>
      <p:graphicFrame>
        <p:nvGraphicFramePr>
          <p:cNvPr id="4210" name="Group 114"/>
          <p:cNvGraphicFramePr>
            <a:graphicFrameLocks noGrp="1"/>
          </p:cNvGraphicFramePr>
          <p:nvPr/>
        </p:nvGraphicFramePr>
        <p:xfrm>
          <a:off x="323850" y="1989138"/>
          <a:ext cx="8643938" cy="4051300"/>
        </p:xfrm>
        <a:graphic>
          <a:graphicData uri="http://schemas.openxmlformats.org/drawingml/2006/table">
            <a:tbl>
              <a:tblPr/>
              <a:tblGrid>
                <a:gridCol w="6048375"/>
                <a:gridCol w="1350963"/>
                <a:gridCol w="1244600"/>
              </a:tblGrid>
              <a:tr h="5486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                          1 день Форума                  14 мая 2013 года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Зал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Время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Регистрация. Приветственный кофе.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Кинотеатр «Мир».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Холл.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9.30-10.00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Торжественное открытие Форума. Приветственное слово организаторов, партнеров, представителей региональной  власти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Кинотеатр «Мир».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10.00-10.30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ПЛЕНАРНОЕ ЗАСЕДАНИЕ: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«О взаимодействии в области совершенствования функционирования рынка  недвижимости Алтайского края и повышения безопасности его участников».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Большой зал.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10.30-11.30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Кофе-брейк.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Холл 2-го этажа.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11.30-11.45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ДИСКУССИОННАЯ ПЛАТФОРМА: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«Взаимодействие бизнеса и власти в реализации жилищной программы «Доступное и комфортное жилье - гражданам России». Участие риэлторов, как профессионального участника недвижимости,  в реализации государственных и региональных жилищных программ.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Большой зал.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11.45-13.00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Обед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Ресторан кинотеатра «Мир».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13.00-14.00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Connector 26"/>
          <p:cNvCxnSpPr/>
          <p:nvPr/>
        </p:nvCxnSpPr>
        <p:spPr>
          <a:xfrm rot="5400000">
            <a:off x="8066881" y="651669"/>
            <a:ext cx="7842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 txBox="1">
            <a:spLocks noGrp="1"/>
          </p:cNvSpPr>
          <p:nvPr/>
        </p:nvSpPr>
        <p:spPr>
          <a:xfrm>
            <a:off x="8582025" y="428625"/>
            <a:ext cx="527050" cy="857250"/>
          </a:xfrm>
          <a:prstGeom prst="rect">
            <a:avLst/>
          </a:prstGeom>
          <a:noFill/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A33B31-B0F2-4774-A025-338811911903}" type="slidenum">
              <a:rPr lang="ru-RU" sz="320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3200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66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6813" y="333375"/>
            <a:ext cx="214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33375"/>
            <a:ext cx="214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8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3950" y="333375"/>
            <a:ext cx="214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9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2100"/>
            <a:ext cx="31051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179388" y="917575"/>
          <a:ext cx="8666162" cy="5546725"/>
        </p:xfrm>
        <a:graphic>
          <a:graphicData uri="http://schemas.openxmlformats.org/drawingml/2006/table">
            <a:tbl>
              <a:tblPr/>
              <a:tblGrid>
                <a:gridCol w="5800725"/>
                <a:gridCol w="1576387"/>
                <a:gridCol w="128905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          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 день Форума                   14 мая 2013 года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Название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Зал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Секция: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«Механизмы создания на рынке недвижимости Алтайского края благоприятных условий для ведения предпринимательской и инвестиционной деятельности».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Зал №2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14.30-16.00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Секция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«Профессиональное риэлторское сообщество как основа системного развития цивилизованного рынка недвижимости».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Большой зал.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14.30-16.00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Секция: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«Правовое обеспечение и безопасность бизнеса на рынке недвижимости, механизмы предотвращения недобросовестной конкуренции, мошенничества, в том числе обмана участников долевого строительства жилья».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Зал №3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14.30-16.00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Кофе-брейк.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Холл 2-го этажа.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16.00-16.15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Круглый стол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«Малоэтажное строительство - ключ к экономическому и социальному развитию региона». Инвестиционные проекты Алтайского края в малоэтажном строительстве.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Зал №3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16.15-17.30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Круглый стол: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«Тенденции развития ипотечного кредитования в Алтайском крае».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Зал №2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16.15-17.30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Секция: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Преимущества эффективного взаимодействия  участников регионального рынка недвижимости: застройщик, риэлтор, банкир.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Большой зал.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16.15-17.30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Гала -ужин  (Место уточняется)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19.00-23.00</a:t>
                      </a:r>
                    </a:p>
                  </a:txBody>
                  <a:tcPr marL="91446" marR="91446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Connector 26"/>
          <p:cNvCxnSpPr/>
          <p:nvPr/>
        </p:nvCxnSpPr>
        <p:spPr>
          <a:xfrm flipH="1">
            <a:off x="8458200" y="336550"/>
            <a:ext cx="1588" cy="428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8582025" y="260350"/>
            <a:ext cx="527050" cy="857250"/>
          </a:xfrm>
          <a:prstGeom prst="rect">
            <a:avLst/>
          </a:prstGeom>
          <a:noFill/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2E3B9B-4A55-42F4-968D-C06C09EB63CD}" type="slidenum">
              <a:rPr lang="ru-RU" sz="320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3200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601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11125"/>
            <a:ext cx="18732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15888"/>
            <a:ext cx="270033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0" name="Group 44"/>
          <p:cNvGraphicFramePr>
            <a:graphicFrameLocks noGrp="1"/>
          </p:cNvGraphicFramePr>
          <p:nvPr>
            <p:ph idx="1"/>
          </p:nvPr>
        </p:nvGraphicFramePr>
        <p:xfrm>
          <a:off x="214313" y="1019175"/>
          <a:ext cx="8461375" cy="4943475"/>
        </p:xfrm>
        <a:graphic>
          <a:graphicData uri="http://schemas.openxmlformats.org/drawingml/2006/table">
            <a:tbl>
              <a:tblPr/>
              <a:tblGrid>
                <a:gridCol w="5797550"/>
                <a:gridCol w="1512887"/>
                <a:gridCol w="115093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                      2  день Форума                   15 мая 2013 года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           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4BACC6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Название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Зал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Сбор  и регистрация участников. Приветственный кофе для участников Форума.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Холл.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9.30-10.00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Секция: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реализации краевой программы «Улучшение инвестиционного климата в Алтайском крае» на 2011 - 2016 годы» в сфере недвижимости.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Зал№2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10.00-11.30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Секция: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реализации краевой программы  «Стимулирование развития жилищного строительства в Алтайском крае» на 2011-2015 годы».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Зал№3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10.00-11.30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Кофе-брейк.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Холл.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11.30-12.00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Семинар на тему: « Переворот в продажах через сайт»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Бизнес-тренер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Зал№2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12.00-13.30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Семинар на тему 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«Секреты успешного управления  или навыки необходимые  эффективному  управленцу: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Бизнес-тренер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Зал№3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12.00-13.30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Connector 26"/>
          <p:cNvCxnSpPr/>
          <p:nvPr/>
        </p:nvCxnSpPr>
        <p:spPr>
          <a:xfrm rot="5400000">
            <a:off x="8066881" y="651669"/>
            <a:ext cx="7842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 noGrp="1"/>
          </p:cNvSpPr>
          <p:nvPr/>
        </p:nvSpPr>
        <p:spPr>
          <a:xfrm>
            <a:off x="8582025" y="333375"/>
            <a:ext cx="527050" cy="857250"/>
          </a:xfrm>
          <a:prstGeom prst="rect">
            <a:avLst/>
          </a:prstGeom>
          <a:noFill/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29742E-C986-4A14-8282-414BEC360671}" type="slidenum">
              <a:rPr lang="ru-RU" sz="320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3200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617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00038"/>
            <a:ext cx="214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575"/>
            <a:ext cx="270033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68" name="Group 68"/>
          <p:cNvGraphicFramePr>
            <a:graphicFrameLocks noGrp="1"/>
          </p:cNvGraphicFramePr>
          <p:nvPr>
            <p:ph idx="4294967295"/>
          </p:nvPr>
        </p:nvGraphicFramePr>
        <p:xfrm>
          <a:off x="179388" y="1268413"/>
          <a:ext cx="8643937" cy="4979987"/>
        </p:xfrm>
        <a:graphic>
          <a:graphicData uri="http://schemas.openxmlformats.org/drawingml/2006/table">
            <a:tbl>
              <a:tblPr/>
              <a:tblGrid>
                <a:gridCol w="6443662"/>
                <a:gridCol w="1314450"/>
                <a:gridCol w="885825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                      2 день Форума                   15 мая 2013 года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           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4BACC6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Название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Зал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Обед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Ресторан кинотеатра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13.30-14.30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Торжественное закрытие  Форума, вручение благодарственных  писем и дипломов.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Большой зал.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14.30-15.00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Регистрация участников на Бизнес – туры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(привлекательные инвестиционные проекты,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объекты строительства г. Барнаула и Алтайского края).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Кинотеатр «Мир».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Холл.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15.00-15.30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БИЗНЕС  -ТУР  №1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в  Коттеджный поселок  «Сибирская долина»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  (Организатор  ООО «Боливар-2»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16.00-18.00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БИЗНЕС  -ТУР  №2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в  Коттеджный поселок  «Солнечный»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 (Организатор ЗАО «Алтайкровля»)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16.00-18.00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БИЗНЕС  -ТУР  №3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в  Коттеджный поселок  «Фирсова Слабода- 2»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(Организатор «Агентство недвижимости «ДОМ»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16.00-18.00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БИЗНЕС  -ТУР  №4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в  Жилой комплекс  квартал «2008»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(Организатор  ООО  «Инвестиционно -строительная компания «СОЮЗ»)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16.00-18.00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Connector 26"/>
          <p:cNvCxnSpPr/>
          <p:nvPr/>
        </p:nvCxnSpPr>
        <p:spPr>
          <a:xfrm rot="5400000">
            <a:off x="8066881" y="651669"/>
            <a:ext cx="7842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 noGrp="1"/>
          </p:cNvSpPr>
          <p:nvPr/>
        </p:nvSpPr>
        <p:spPr>
          <a:xfrm>
            <a:off x="8582025" y="404813"/>
            <a:ext cx="527050" cy="857250"/>
          </a:xfrm>
          <a:prstGeom prst="rect">
            <a:avLst/>
          </a:prstGeom>
          <a:noFill/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95ACB5-36C2-45C3-9231-33EDE139865C}" type="slidenum">
              <a:rPr lang="ru-RU" sz="320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3200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45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6813" y="260350"/>
            <a:ext cx="214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270033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95288" y="1773238"/>
            <a:ext cx="8229600" cy="2232025"/>
          </a:xfrm>
        </p:spPr>
        <p:txBody>
          <a:bodyPr/>
          <a:lstStyle/>
          <a:p>
            <a:pPr algn="l"/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endParaRPr lang="ru-RU" sz="2000" smtClean="0">
              <a:latin typeface="Arial" charset="0"/>
            </a:endParaRP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1547813" y="1547813"/>
            <a:ext cx="648017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>
              <a:spcBef>
                <a:spcPts val="1200"/>
              </a:spcBef>
            </a:pPr>
            <a:r>
              <a:rPr lang="ru-RU" sz="2500" b="1">
                <a:solidFill>
                  <a:srgbClr val="00B0F0"/>
                </a:solidFill>
                <a:latin typeface="Calibri" pitchFamily="34" charset="0"/>
                <a:cs typeface="Tahoma" pitchFamily="34" charset="0"/>
              </a:rPr>
              <a:t>Гала-ужин</a:t>
            </a:r>
          </a:p>
          <a:p>
            <a:pPr marL="342900" indent="-342900" algn="ctr">
              <a:spcBef>
                <a:spcPts val="1200"/>
              </a:spcBef>
            </a:pPr>
            <a:r>
              <a:rPr lang="ru-RU" sz="2000">
                <a:latin typeface="Calibri" pitchFamily="34" charset="0"/>
                <a:cs typeface="Tahoma" pitchFamily="34" charset="0"/>
              </a:rPr>
              <a:t>14 мая в 19.00</a:t>
            </a:r>
          </a:p>
          <a:p>
            <a:pPr marL="342900" indent="-342900" algn="ctr">
              <a:spcBef>
                <a:spcPts val="1200"/>
              </a:spcBef>
            </a:pPr>
            <a:r>
              <a:rPr lang="ru-RU" sz="1500" b="1">
                <a:solidFill>
                  <a:srgbClr val="00B0F0"/>
                </a:solidFill>
                <a:latin typeface="Calibri" pitchFamily="34" charset="0"/>
                <a:cs typeface="Tahoma" pitchFamily="34" charset="0"/>
              </a:rPr>
              <a:t>Место проведения   уточняется </a:t>
            </a:r>
            <a:endParaRPr lang="en-US" sz="1500" b="1">
              <a:solidFill>
                <a:srgbClr val="00B0F0"/>
              </a:solidFill>
              <a:latin typeface="Calibri" pitchFamily="34" charset="0"/>
            </a:endParaRPr>
          </a:p>
          <a:p>
            <a:pPr marL="342900" indent="-342900" algn="ctr">
              <a:spcBef>
                <a:spcPts val="1200"/>
              </a:spcBef>
            </a:pPr>
            <a:r>
              <a:rPr lang="ru-RU">
                <a:latin typeface="Calibri" pitchFamily="34" charset="0"/>
              </a:rPr>
              <a:t>Зарегистрироваться на Гала Ужин Вы можете </a:t>
            </a:r>
            <a:endParaRPr lang="en-US">
              <a:latin typeface="Calibri" pitchFamily="34" charset="0"/>
            </a:endParaRPr>
          </a:p>
          <a:p>
            <a:pPr marL="342900" indent="-342900" algn="ctr">
              <a:spcBef>
                <a:spcPts val="1200"/>
              </a:spcBef>
            </a:pPr>
            <a:r>
              <a:rPr lang="ru-RU">
                <a:latin typeface="Calibri" pitchFamily="34" charset="0"/>
              </a:rPr>
              <a:t>по тел. 8 (3852) </a:t>
            </a:r>
            <a:r>
              <a:rPr lang="ru-RU"/>
              <a:t>25-33-51</a:t>
            </a:r>
            <a:r>
              <a:rPr lang="ru-RU">
                <a:latin typeface="Calibri" pitchFamily="34" charset="0"/>
              </a:rPr>
              <a:t> или по  электронной почте:                          </a:t>
            </a:r>
            <a:r>
              <a:rPr lang="en-US">
                <a:latin typeface="Calibri" pitchFamily="34" charset="0"/>
                <a:hlinkClick r:id="rId2"/>
              </a:rPr>
              <a:t>srb</a:t>
            </a:r>
            <a:r>
              <a:rPr lang="ru-RU">
                <a:latin typeface="Calibri" pitchFamily="34" charset="0"/>
                <a:hlinkClick r:id="rId2"/>
              </a:rPr>
              <a:t>-</a:t>
            </a:r>
            <a:r>
              <a:rPr lang="en-US">
                <a:latin typeface="Calibri" pitchFamily="34" charset="0"/>
                <a:hlinkClick r:id="rId2"/>
              </a:rPr>
              <a:t>ak</a:t>
            </a:r>
            <a:r>
              <a:rPr lang="ru-RU">
                <a:latin typeface="Calibri" pitchFamily="34" charset="0"/>
                <a:hlinkClick r:id="rId2"/>
              </a:rPr>
              <a:t>@mail.ru</a:t>
            </a:r>
            <a:r>
              <a:rPr lang="ru-RU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  <a:p>
            <a:pPr marL="342900" indent="-342900" algn="ctr">
              <a:spcBef>
                <a:spcPts val="1200"/>
              </a:spcBef>
            </a:pPr>
            <a:r>
              <a:rPr lang="ru-RU" sz="1500">
                <a:latin typeface="Calibri" pitchFamily="34" charset="0"/>
              </a:rPr>
              <a:t>Стоимость участия – 2000 рублей</a:t>
            </a:r>
            <a:r>
              <a:rPr lang="en-US" sz="1500">
                <a:latin typeface="Calibri" pitchFamily="34" charset="0"/>
              </a:rPr>
              <a:t>  </a:t>
            </a:r>
            <a:r>
              <a:rPr lang="ru-RU" sz="1500">
                <a:latin typeface="Calibri" pitchFamily="34" charset="0"/>
              </a:rPr>
              <a:t>(оплачивает участник)</a:t>
            </a:r>
          </a:p>
        </p:txBody>
      </p:sp>
      <p:cxnSp>
        <p:nvCxnSpPr>
          <p:cNvPr id="13" name="Straight Connector 26"/>
          <p:cNvCxnSpPr/>
          <p:nvPr/>
        </p:nvCxnSpPr>
        <p:spPr>
          <a:xfrm rot="5400000">
            <a:off x="8066881" y="651669"/>
            <a:ext cx="7842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 txBox="1">
            <a:spLocks noGrp="1"/>
          </p:cNvSpPr>
          <p:nvPr/>
        </p:nvSpPr>
        <p:spPr>
          <a:xfrm>
            <a:off x="8582025" y="333375"/>
            <a:ext cx="527050" cy="857250"/>
          </a:xfrm>
          <a:prstGeom prst="rect">
            <a:avLst/>
          </a:prstGeom>
          <a:noFill/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5DCC6F-42A3-43AA-8153-B9C8BE4F3DA4}" type="slidenum">
              <a:rPr lang="ru-RU" sz="320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3200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9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6813" y="300038"/>
            <a:ext cx="214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260350"/>
            <a:ext cx="2701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3" descr="Интерьер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4365625"/>
            <a:ext cx="24479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5" descr="Интерьер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365625"/>
            <a:ext cx="22256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4365625"/>
            <a:ext cx="14001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B0F0"/>
                </a:solidFill>
                <a:latin typeface="Neo Sans Cyr Medium" pitchFamily="34" charset="0"/>
              </a:rPr>
              <a:t>Бизнес -туры и  экскурсии </a:t>
            </a:r>
            <a:r>
              <a:rPr lang="ru-RU" sz="2900" dirty="0" smtClean="0">
                <a:solidFill>
                  <a:schemeClr val="accent5"/>
                </a:solidFill>
                <a:latin typeface="Arial" charset="0"/>
              </a:rPr>
              <a:t/>
            </a:r>
            <a:br>
              <a:rPr lang="ru-RU" sz="2900" dirty="0" smtClean="0">
                <a:solidFill>
                  <a:schemeClr val="accent5"/>
                </a:solidFill>
                <a:latin typeface="Arial" charset="0"/>
              </a:rPr>
            </a:br>
            <a:r>
              <a:rPr lang="ru-RU" sz="2400" dirty="0" smtClean="0">
                <a:latin typeface="+mn-lt"/>
              </a:rPr>
              <a:t>15 мая 2012г.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8068469" y="867569"/>
            <a:ext cx="7842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3"/>
          <p:cNvSpPr txBox="1">
            <a:spLocks noGrp="1"/>
          </p:cNvSpPr>
          <p:nvPr/>
        </p:nvSpPr>
        <p:spPr>
          <a:xfrm>
            <a:off x="8582025" y="428625"/>
            <a:ext cx="527050" cy="857250"/>
          </a:xfrm>
          <a:prstGeom prst="rect">
            <a:avLst/>
          </a:prstGeom>
          <a:noFill/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010101-45F8-45E1-9874-014ECB09D34B}" type="slidenum">
              <a:rPr lang="ru-RU" sz="320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3200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2565400"/>
            <a:ext cx="21605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2565400"/>
            <a:ext cx="2286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581525"/>
            <a:ext cx="2663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8550" y="46529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3663" y="4941888"/>
            <a:ext cx="138906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9" descr="%D0%B1%D0%B0%D0%BD%D0%BD%D0%B5%D1%80-%D0%A7%D0%B0%D0%BF%D0%BB%D0%B8%D0%B8%D0%BD-%D0%A1%D0%A0%D0%91_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333375"/>
            <a:ext cx="214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3075" y="242888"/>
            <a:ext cx="27003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3" descr="barnaul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275" y="2492375"/>
            <a:ext cx="1438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6297</TotalTime>
  <Words>739</Words>
  <Application>Microsoft Office PowerPoint</Application>
  <PresentationFormat>Экран (4:3)</PresentationFormat>
  <Paragraphs>228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Neo Sans Cyr Medium</vt:lpstr>
      <vt:lpstr>Tahoma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Бизнес -туры и  экскурсии  15 мая 2012г.</vt:lpstr>
      <vt:lpstr>                             </vt:lpstr>
      <vt:lpstr>Слайд 11</vt:lpstr>
      <vt:lpstr> ПРИГЛАШЕНИЕ </vt:lpstr>
    </vt:vector>
  </TitlesOfParts>
  <Company>ABAK-PRESS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 Квартал</dc:title>
  <dc:creator>demeneva</dc:creator>
  <cp:lastModifiedBy>Пользователь Windows</cp:lastModifiedBy>
  <cp:revision>599</cp:revision>
  <dcterms:created xsi:type="dcterms:W3CDTF">2010-05-28T07:34:00Z</dcterms:created>
  <dcterms:modified xsi:type="dcterms:W3CDTF">2013-04-01T14:44:15Z</dcterms:modified>
</cp:coreProperties>
</file>