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58" r:id="rId7"/>
    <p:sldId id="266" r:id="rId8"/>
    <p:sldId id="267" r:id="rId9"/>
    <p:sldId id="259" r:id="rId1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00" autoAdjust="0"/>
    <p:restoredTop sz="94660"/>
  </p:normalViewPr>
  <p:slideViewPr>
    <p:cSldViewPr>
      <p:cViewPr varScale="1">
        <p:scale>
          <a:sx n="93" d="100"/>
          <a:sy n="93" d="100"/>
        </p:scale>
        <p:origin x="-9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6126D-AA97-40F3-BC7D-C75B88BFD57A}" type="doc">
      <dgm:prSet loTypeId="urn:microsoft.com/office/officeart/2005/8/layout/vList6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9169F46-80BB-40FE-9930-FED1ED6A3989}">
      <dgm:prSet phldrT="[Текст]"/>
      <dgm:spPr/>
      <dgm:t>
        <a:bodyPr/>
        <a:lstStyle/>
        <a:p>
          <a:r>
            <a:rPr lang="ru-RU" dirty="0" smtClean="0"/>
            <a:t>Досудебный порядок</a:t>
          </a:r>
          <a:endParaRPr lang="ru-RU" dirty="0"/>
        </a:p>
      </dgm:t>
    </dgm:pt>
    <dgm:pt modelId="{219F69A4-4D63-4144-8415-A4A5ED02ED74}" type="parTrans" cxnId="{22B1EA88-F561-4CAD-8D07-93365C301F2F}">
      <dgm:prSet/>
      <dgm:spPr/>
      <dgm:t>
        <a:bodyPr/>
        <a:lstStyle/>
        <a:p>
          <a:endParaRPr lang="ru-RU"/>
        </a:p>
      </dgm:t>
    </dgm:pt>
    <dgm:pt modelId="{3372DDBA-C322-4D05-96AD-F81F32C5B267}" type="sibTrans" cxnId="{22B1EA88-F561-4CAD-8D07-93365C301F2F}">
      <dgm:prSet/>
      <dgm:spPr/>
      <dgm:t>
        <a:bodyPr/>
        <a:lstStyle/>
        <a:p>
          <a:endParaRPr lang="ru-RU"/>
        </a:p>
      </dgm:t>
    </dgm:pt>
    <dgm:pt modelId="{0CD8C419-6155-4ACB-9F7B-3975997AF7A1}">
      <dgm:prSet phldrT="[Текст]" custT="1"/>
      <dgm:spPr/>
      <dgm:t>
        <a:bodyPr/>
        <a:lstStyle/>
        <a:p>
          <a:r>
            <a:rPr lang="ru-RU" sz="1700" dirty="0" smtClean="0"/>
            <a:t>При разнице в стоимости менее 30 %  - на основании отчета независимого оценщика на дату установления оспариваемой стоимости , при разнице более 30 % - дополнительно предоставляется положительное экспертное заключение на Отчет из СРО оценщика</a:t>
          </a:r>
          <a:endParaRPr lang="ru-RU" sz="1700" dirty="0"/>
        </a:p>
      </dgm:t>
    </dgm:pt>
    <dgm:pt modelId="{07C06367-0523-4EA6-B597-957A737EEE15}" type="parTrans" cxnId="{C64979E4-C68B-4F99-AEBA-A95A5D8D69FB}">
      <dgm:prSet/>
      <dgm:spPr/>
      <dgm:t>
        <a:bodyPr/>
        <a:lstStyle/>
        <a:p>
          <a:endParaRPr lang="ru-RU"/>
        </a:p>
      </dgm:t>
    </dgm:pt>
    <dgm:pt modelId="{E0A53942-76DD-4C1B-8887-22996271FD0F}" type="sibTrans" cxnId="{C64979E4-C68B-4F99-AEBA-A95A5D8D69FB}">
      <dgm:prSet/>
      <dgm:spPr/>
      <dgm:t>
        <a:bodyPr/>
        <a:lstStyle/>
        <a:p>
          <a:endParaRPr lang="ru-RU"/>
        </a:p>
      </dgm:t>
    </dgm:pt>
    <dgm:pt modelId="{15CDE721-9775-4D68-92D1-B96E685670D8}">
      <dgm:prSet phldrT="[Текст]" custT="1"/>
      <dgm:spPr/>
      <dgm:t>
        <a:bodyPr/>
        <a:lstStyle/>
        <a:p>
          <a:r>
            <a:rPr lang="ru-RU" sz="1700" dirty="0" smtClean="0"/>
            <a:t>Возможен в течение 6 месяцев </a:t>
          </a:r>
          <a:r>
            <a:rPr lang="ru-RU" sz="1700" dirty="0" smtClean="0"/>
            <a:t>с даты внесения результатов определения кадастровой стоимости в государственный кадастр недвижимости</a:t>
          </a:r>
          <a:endParaRPr lang="ru-RU" sz="1700" dirty="0"/>
        </a:p>
      </dgm:t>
    </dgm:pt>
    <dgm:pt modelId="{8A80FDB7-A999-4AB4-B453-A918C6290581}" type="parTrans" cxnId="{F46A56E5-7227-47A9-9BAE-5BCAB70A9286}">
      <dgm:prSet/>
      <dgm:spPr/>
      <dgm:t>
        <a:bodyPr/>
        <a:lstStyle/>
        <a:p>
          <a:endParaRPr lang="ru-RU"/>
        </a:p>
      </dgm:t>
    </dgm:pt>
    <dgm:pt modelId="{E1F457F0-4282-45B3-AAC4-C2523DC0DA7D}" type="sibTrans" cxnId="{F46A56E5-7227-47A9-9BAE-5BCAB70A9286}">
      <dgm:prSet/>
      <dgm:spPr/>
      <dgm:t>
        <a:bodyPr/>
        <a:lstStyle/>
        <a:p>
          <a:endParaRPr lang="ru-RU"/>
        </a:p>
      </dgm:t>
    </dgm:pt>
    <dgm:pt modelId="{09E7E37C-0782-4A89-ABEB-D74B9633E0A0}">
      <dgm:prSet phldrT="[Текст]"/>
      <dgm:spPr/>
      <dgm:t>
        <a:bodyPr/>
        <a:lstStyle/>
        <a:p>
          <a:r>
            <a:rPr lang="ru-RU" dirty="0" smtClean="0"/>
            <a:t>Судебный порядок</a:t>
          </a:r>
          <a:endParaRPr lang="ru-RU" dirty="0"/>
        </a:p>
      </dgm:t>
    </dgm:pt>
    <dgm:pt modelId="{74DAE6CA-6789-4C0E-86D5-783D04A6F6E4}" type="parTrans" cxnId="{E9D7940A-DAD5-493E-8684-4E9B594BD031}">
      <dgm:prSet/>
      <dgm:spPr/>
      <dgm:t>
        <a:bodyPr/>
        <a:lstStyle/>
        <a:p>
          <a:endParaRPr lang="ru-RU"/>
        </a:p>
      </dgm:t>
    </dgm:pt>
    <dgm:pt modelId="{907E403B-0B79-4CBF-85EB-5FB83936A2F6}" type="sibTrans" cxnId="{E9D7940A-DAD5-493E-8684-4E9B594BD031}">
      <dgm:prSet/>
      <dgm:spPr/>
      <dgm:t>
        <a:bodyPr/>
        <a:lstStyle/>
        <a:p>
          <a:endParaRPr lang="ru-RU"/>
        </a:p>
      </dgm:t>
    </dgm:pt>
    <dgm:pt modelId="{E204E422-C02D-44D1-AE37-B24B23CFD1E5}">
      <dgm:prSet phldrT="[Текст]" custT="1"/>
      <dgm:spPr/>
      <dgm:t>
        <a:bodyPr/>
        <a:lstStyle/>
        <a:p>
          <a:r>
            <a:rPr lang="ru-RU" sz="1700" dirty="0" smtClean="0"/>
            <a:t>Возможен </a:t>
          </a:r>
          <a:r>
            <a:rPr lang="ru-RU" sz="1700" dirty="0" smtClean="0"/>
            <a:t>по </a:t>
          </a:r>
          <a:r>
            <a:rPr lang="ru-RU" sz="1700" dirty="0" smtClean="0"/>
            <a:t>истечении 6 </a:t>
          </a:r>
          <a:r>
            <a:rPr lang="ru-RU" sz="1700" smtClean="0"/>
            <a:t>месяцев </a:t>
          </a:r>
          <a:r>
            <a:rPr lang="ru-RU" sz="1700" smtClean="0"/>
            <a:t>с даты внесения результатов определения кадастровой стоимости в государственный кадастр недвижимости</a:t>
          </a:r>
          <a:endParaRPr lang="ru-RU" sz="1700" dirty="0"/>
        </a:p>
      </dgm:t>
    </dgm:pt>
    <dgm:pt modelId="{DF41104E-116F-4BA1-864B-7D370FCF95C3}" type="parTrans" cxnId="{FBDFC9A2-11CC-4055-9EDC-57F66554B155}">
      <dgm:prSet/>
      <dgm:spPr/>
      <dgm:t>
        <a:bodyPr/>
        <a:lstStyle/>
        <a:p>
          <a:endParaRPr lang="ru-RU"/>
        </a:p>
      </dgm:t>
    </dgm:pt>
    <dgm:pt modelId="{EE1745E7-52F9-42CC-AFC3-04E7E6E70D45}" type="sibTrans" cxnId="{FBDFC9A2-11CC-4055-9EDC-57F66554B155}">
      <dgm:prSet/>
      <dgm:spPr/>
      <dgm:t>
        <a:bodyPr/>
        <a:lstStyle/>
        <a:p>
          <a:endParaRPr lang="ru-RU"/>
        </a:p>
      </dgm:t>
    </dgm:pt>
    <dgm:pt modelId="{DD9908B9-50EF-43D2-B443-4B87CC5912D2}">
      <dgm:prSet phldrT="[Текст]" custT="1"/>
      <dgm:spPr/>
      <dgm:t>
        <a:bodyPr/>
        <a:lstStyle/>
        <a:p>
          <a:r>
            <a:rPr lang="ru-RU" sz="1700" dirty="0" smtClean="0"/>
            <a:t>Необходимо проведение судебной экспертизы по установлению рыночной стоимости объекта капитального строительства </a:t>
          </a:r>
          <a:endParaRPr lang="ru-RU" sz="1700" dirty="0"/>
        </a:p>
      </dgm:t>
    </dgm:pt>
    <dgm:pt modelId="{BC446932-030C-4A93-ADEC-32B1C249BA53}" type="parTrans" cxnId="{08F05531-8003-4EFB-ACDC-CDE3AFF93985}">
      <dgm:prSet/>
      <dgm:spPr/>
      <dgm:t>
        <a:bodyPr/>
        <a:lstStyle/>
        <a:p>
          <a:endParaRPr lang="ru-RU"/>
        </a:p>
      </dgm:t>
    </dgm:pt>
    <dgm:pt modelId="{4E7B8032-BB1A-4C44-9050-E6C95486B553}" type="sibTrans" cxnId="{08F05531-8003-4EFB-ACDC-CDE3AFF93985}">
      <dgm:prSet/>
      <dgm:spPr/>
      <dgm:t>
        <a:bodyPr/>
        <a:lstStyle/>
        <a:p>
          <a:endParaRPr lang="ru-RU"/>
        </a:p>
      </dgm:t>
    </dgm:pt>
    <dgm:pt modelId="{76585CF5-B2C7-4E08-BCCE-377FD18133D1}" type="pres">
      <dgm:prSet presAssocID="{52A6126D-AA97-40F3-BC7D-C75B88BFD57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A4E33CC-9566-45FB-BEC2-1FA496D04BE0}" type="pres">
      <dgm:prSet presAssocID="{49169F46-80BB-40FE-9930-FED1ED6A3989}" presName="linNode" presStyleCnt="0"/>
      <dgm:spPr/>
    </dgm:pt>
    <dgm:pt modelId="{2FB153A2-982D-4239-8496-20FEA4D6E440}" type="pres">
      <dgm:prSet presAssocID="{49169F46-80BB-40FE-9930-FED1ED6A3989}" presName="parentShp" presStyleLbl="node1" presStyleIdx="0" presStyleCnt="2" custScaleX="49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3DBC3-10A0-42E6-B328-95F026BD63D2}" type="pres">
      <dgm:prSet presAssocID="{49169F46-80BB-40FE-9930-FED1ED6A3989}" presName="childShp" presStyleLbl="bgAccFollowNode1" presStyleIdx="0" presStyleCnt="2" custScaleX="131865" custScaleY="179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E850E-324E-4183-98C2-984CB0FAE9CD}" type="pres">
      <dgm:prSet presAssocID="{3372DDBA-C322-4D05-96AD-F81F32C5B267}" presName="spacing" presStyleCnt="0"/>
      <dgm:spPr/>
    </dgm:pt>
    <dgm:pt modelId="{43AB4A1E-6D5F-46CA-9EA1-5A202D99CA85}" type="pres">
      <dgm:prSet presAssocID="{09E7E37C-0782-4A89-ABEB-D74B9633E0A0}" presName="linNode" presStyleCnt="0"/>
      <dgm:spPr/>
    </dgm:pt>
    <dgm:pt modelId="{F105A44F-070A-42C0-8D2F-41C9A9149DCE}" type="pres">
      <dgm:prSet presAssocID="{09E7E37C-0782-4A89-ABEB-D74B9633E0A0}" presName="parentShp" presStyleLbl="node1" presStyleIdx="1" presStyleCnt="2" custScaleX="51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1E8520-3601-47A7-B5B4-7D7FC8D0657A}" type="pres">
      <dgm:prSet presAssocID="{09E7E37C-0782-4A89-ABEB-D74B9633E0A0}" presName="childShp" presStyleLbl="bgAccFollowNode1" presStyleIdx="1" presStyleCnt="2" custScaleX="132628" custScaleY="110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E11AB2-6ED0-4E63-ADE1-2B89AE2A0455}" type="presOf" srcId="{52A6126D-AA97-40F3-BC7D-C75B88BFD57A}" destId="{76585CF5-B2C7-4E08-BCCE-377FD18133D1}" srcOrd="0" destOrd="0" presId="urn:microsoft.com/office/officeart/2005/8/layout/vList6"/>
    <dgm:cxn modelId="{F46A56E5-7227-47A9-9BAE-5BCAB70A9286}" srcId="{49169F46-80BB-40FE-9930-FED1ED6A3989}" destId="{15CDE721-9775-4D68-92D1-B96E685670D8}" srcOrd="1" destOrd="0" parTransId="{8A80FDB7-A999-4AB4-B453-A918C6290581}" sibTransId="{E1F457F0-4282-45B3-AAC4-C2523DC0DA7D}"/>
    <dgm:cxn modelId="{FBDFC9A2-11CC-4055-9EDC-57F66554B155}" srcId="{09E7E37C-0782-4A89-ABEB-D74B9633E0A0}" destId="{E204E422-C02D-44D1-AE37-B24B23CFD1E5}" srcOrd="0" destOrd="0" parTransId="{DF41104E-116F-4BA1-864B-7D370FCF95C3}" sibTransId="{EE1745E7-52F9-42CC-AFC3-04E7E6E70D45}"/>
    <dgm:cxn modelId="{51A3619A-EEE7-47F2-AA49-1EAA039438C9}" type="presOf" srcId="{15CDE721-9775-4D68-92D1-B96E685670D8}" destId="{1E23DBC3-10A0-42E6-B328-95F026BD63D2}" srcOrd="0" destOrd="1" presId="urn:microsoft.com/office/officeart/2005/8/layout/vList6"/>
    <dgm:cxn modelId="{24E0879C-6C9B-44D7-97DB-76D2CB79AA60}" type="presOf" srcId="{49169F46-80BB-40FE-9930-FED1ED6A3989}" destId="{2FB153A2-982D-4239-8496-20FEA4D6E440}" srcOrd="0" destOrd="0" presId="urn:microsoft.com/office/officeart/2005/8/layout/vList6"/>
    <dgm:cxn modelId="{E9D7940A-DAD5-493E-8684-4E9B594BD031}" srcId="{52A6126D-AA97-40F3-BC7D-C75B88BFD57A}" destId="{09E7E37C-0782-4A89-ABEB-D74B9633E0A0}" srcOrd="1" destOrd="0" parTransId="{74DAE6CA-6789-4C0E-86D5-783D04A6F6E4}" sibTransId="{907E403B-0B79-4CBF-85EB-5FB83936A2F6}"/>
    <dgm:cxn modelId="{1FA60916-916E-436D-905A-4EE13B401052}" type="presOf" srcId="{0CD8C419-6155-4ACB-9F7B-3975997AF7A1}" destId="{1E23DBC3-10A0-42E6-B328-95F026BD63D2}" srcOrd="0" destOrd="0" presId="urn:microsoft.com/office/officeart/2005/8/layout/vList6"/>
    <dgm:cxn modelId="{08F05531-8003-4EFB-ACDC-CDE3AFF93985}" srcId="{09E7E37C-0782-4A89-ABEB-D74B9633E0A0}" destId="{DD9908B9-50EF-43D2-B443-4B87CC5912D2}" srcOrd="1" destOrd="0" parTransId="{BC446932-030C-4A93-ADEC-32B1C249BA53}" sibTransId="{4E7B8032-BB1A-4C44-9050-E6C95486B553}"/>
    <dgm:cxn modelId="{22B1EA88-F561-4CAD-8D07-93365C301F2F}" srcId="{52A6126D-AA97-40F3-BC7D-C75B88BFD57A}" destId="{49169F46-80BB-40FE-9930-FED1ED6A3989}" srcOrd="0" destOrd="0" parTransId="{219F69A4-4D63-4144-8415-A4A5ED02ED74}" sibTransId="{3372DDBA-C322-4D05-96AD-F81F32C5B267}"/>
    <dgm:cxn modelId="{C64979E4-C68B-4F99-AEBA-A95A5D8D69FB}" srcId="{49169F46-80BB-40FE-9930-FED1ED6A3989}" destId="{0CD8C419-6155-4ACB-9F7B-3975997AF7A1}" srcOrd="0" destOrd="0" parTransId="{07C06367-0523-4EA6-B597-957A737EEE15}" sibTransId="{E0A53942-76DD-4C1B-8887-22996271FD0F}"/>
    <dgm:cxn modelId="{F10A84B3-808E-4A7F-825F-3576E71B238F}" type="presOf" srcId="{E204E422-C02D-44D1-AE37-B24B23CFD1E5}" destId="{921E8520-3601-47A7-B5B4-7D7FC8D0657A}" srcOrd="0" destOrd="0" presId="urn:microsoft.com/office/officeart/2005/8/layout/vList6"/>
    <dgm:cxn modelId="{5E696FE7-B345-4112-87A3-54177AFCD5ED}" type="presOf" srcId="{DD9908B9-50EF-43D2-B443-4B87CC5912D2}" destId="{921E8520-3601-47A7-B5B4-7D7FC8D0657A}" srcOrd="0" destOrd="1" presId="urn:microsoft.com/office/officeart/2005/8/layout/vList6"/>
    <dgm:cxn modelId="{DB627FB7-1BBA-48E0-859A-1A3128266F7E}" type="presOf" srcId="{09E7E37C-0782-4A89-ABEB-D74B9633E0A0}" destId="{F105A44F-070A-42C0-8D2F-41C9A9149DCE}" srcOrd="0" destOrd="0" presId="urn:microsoft.com/office/officeart/2005/8/layout/vList6"/>
    <dgm:cxn modelId="{3AF6FE40-836F-43ED-9E2C-A7E5635CE1FA}" type="presParOf" srcId="{76585CF5-B2C7-4E08-BCCE-377FD18133D1}" destId="{5A4E33CC-9566-45FB-BEC2-1FA496D04BE0}" srcOrd="0" destOrd="0" presId="urn:microsoft.com/office/officeart/2005/8/layout/vList6"/>
    <dgm:cxn modelId="{421130CC-CA64-4008-A1B9-CC3EDCD912CE}" type="presParOf" srcId="{5A4E33CC-9566-45FB-BEC2-1FA496D04BE0}" destId="{2FB153A2-982D-4239-8496-20FEA4D6E440}" srcOrd="0" destOrd="0" presId="urn:microsoft.com/office/officeart/2005/8/layout/vList6"/>
    <dgm:cxn modelId="{18F38A66-29A4-4EF3-86FD-BC47A74D8046}" type="presParOf" srcId="{5A4E33CC-9566-45FB-BEC2-1FA496D04BE0}" destId="{1E23DBC3-10A0-42E6-B328-95F026BD63D2}" srcOrd="1" destOrd="0" presId="urn:microsoft.com/office/officeart/2005/8/layout/vList6"/>
    <dgm:cxn modelId="{7EC52023-7623-4B9A-AC60-67577A9CC148}" type="presParOf" srcId="{76585CF5-B2C7-4E08-BCCE-377FD18133D1}" destId="{3F5E850E-324E-4183-98C2-984CB0FAE9CD}" srcOrd="1" destOrd="0" presId="urn:microsoft.com/office/officeart/2005/8/layout/vList6"/>
    <dgm:cxn modelId="{C87777C6-FC19-4D25-9F25-5113B0AB2C40}" type="presParOf" srcId="{76585CF5-B2C7-4E08-BCCE-377FD18133D1}" destId="{43AB4A1E-6D5F-46CA-9EA1-5A202D99CA85}" srcOrd="2" destOrd="0" presId="urn:microsoft.com/office/officeart/2005/8/layout/vList6"/>
    <dgm:cxn modelId="{B1B1689A-498F-4278-9E3E-C918C4615D4E}" type="presParOf" srcId="{43AB4A1E-6D5F-46CA-9EA1-5A202D99CA85}" destId="{F105A44F-070A-42C0-8D2F-41C9A9149DCE}" srcOrd="0" destOrd="0" presId="urn:microsoft.com/office/officeart/2005/8/layout/vList6"/>
    <dgm:cxn modelId="{CAE8EAE5-E7B7-46C9-AE3C-A019CE3B5B2C}" type="presParOf" srcId="{43AB4A1E-6D5F-46CA-9EA1-5A202D99CA85}" destId="{921E8520-3601-47A7-B5B4-7D7FC8D0657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23DBC3-10A0-42E6-B328-95F026BD63D2}">
      <dsp:nvSpPr>
        <dsp:cNvPr id="0" name=""/>
        <dsp:cNvSpPr/>
      </dsp:nvSpPr>
      <dsp:spPr>
        <a:xfrm>
          <a:off x="1596732" y="2228"/>
          <a:ext cx="6180142" cy="32249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При разнице в стоимости менее 30 %  - на основании отчета независимого оценщика на дату установления оспариваемой стоимости , при разнице более 30 % - дополнительно предоставляется положительное экспертное заключение на Отчет из СРО оценщика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Возможен в течение 6 месяцев </a:t>
          </a:r>
          <a:r>
            <a:rPr lang="ru-RU" sz="1700" kern="1200" dirty="0" smtClean="0"/>
            <a:t>с даты внесения результатов определения кадастровой стоимости в государственный кадастр недвижимости</a:t>
          </a:r>
          <a:endParaRPr lang="ru-RU" sz="1700" kern="1200" dirty="0"/>
        </a:p>
      </dsp:txBody>
      <dsp:txXfrm>
        <a:off x="1596732" y="2228"/>
        <a:ext cx="6180142" cy="3224978"/>
      </dsp:txXfrm>
    </dsp:sp>
    <dsp:sp modelId="{2FB153A2-982D-4239-8496-20FEA4D6E440}">
      <dsp:nvSpPr>
        <dsp:cNvPr id="0" name=""/>
        <dsp:cNvSpPr/>
      </dsp:nvSpPr>
      <dsp:spPr>
        <a:xfrm>
          <a:off x="41959" y="716815"/>
          <a:ext cx="1554772" cy="17958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Досудебный порядок</a:t>
          </a:r>
          <a:endParaRPr lang="ru-RU" sz="1800" kern="1200" dirty="0"/>
        </a:p>
      </dsp:txBody>
      <dsp:txXfrm>
        <a:off x="41959" y="716815"/>
        <a:ext cx="1554772" cy="1795804"/>
      </dsp:txXfrm>
    </dsp:sp>
    <dsp:sp modelId="{921E8520-3601-47A7-B5B4-7D7FC8D0657A}">
      <dsp:nvSpPr>
        <dsp:cNvPr id="0" name=""/>
        <dsp:cNvSpPr/>
      </dsp:nvSpPr>
      <dsp:spPr>
        <a:xfrm>
          <a:off x="1602926" y="3406787"/>
          <a:ext cx="6215901" cy="19915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Возможен </a:t>
          </a:r>
          <a:r>
            <a:rPr lang="ru-RU" sz="1700" kern="1200" dirty="0" smtClean="0"/>
            <a:t>по </a:t>
          </a:r>
          <a:r>
            <a:rPr lang="ru-RU" sz="1700" kern="1200" dirty="0" smtClean="0"/>
            <a:t>истечении 6 </a:t>
          </a:r>
          <a:r>
            <a:rPr lang="ru-RU" sz="1700" kern="1200" smtClean="0"/>
            <a:t>месяцев </a:t>
          </a:r>
          <a:r>
            <a:rPr lang="ru-RU" sz="1700" kern="1200" smtClean="0"/>
            <a:t>с даты внесения результатов определения кадастровой стоимости в государственный кадастр недвижимости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Необходимо проведение судебной экспертизы по установлению рыночной стоимости объекта капитального строительства </a:t>
          </a:r>
          <a:endParaRPr lang="ru-RU" sz="1700" kern="1200" dirty="0"/>
        </a:p>
      </dsp:txBody>
      <dsp:txXfrm>
        <a:off x="1602926" y="3406787"/>
        <a:ext cx="6215901" cy="1991583"/>
      </dsp:txXfrm>
    </dsp:sp>
    <dsp:sp modelId="{F105A44F-070A-42C0-8D2F-41C9A9149DCE}">
      <dsp:nvSpPr>
        <dsp:cNvPr id="0" name=""/>
        <dsp:cNvSpPr/>
      </dsp:nvSpPr>
      <dsp:spPr>
        <a:xfrm>
          <a:off x="5" y="3504676"/>
          <a:ext cx="1602920" cy="17958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Судебный порядок</a:t>
          </a:r>
          <a:endParaRPr lang="ru-RU" sz="1800" kern="1200" dirty="0"/>
        </a:p>
      </dsp:txBody>
      <dsp:txXfrm>
        <a:off x="5" y="3504676"/>
        <a:ext cx="1602920" cy="1795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AB83A1-E8C2-41A8-8CC6-4D62B6895F3E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2B9823-8D17-4B18-A05A-BF5E6C7861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AB83A1-E8C2-41A8-8CC6-4D62B6895F3E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2B9823-8D17-4B18-A05A-BF5E6C786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AB83A1-E8C2-41A8-8CC6-4D62B6895F3E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2B9823-8D17-4B18-A05A-BF5E6C786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AB83A1-E8C2-41A8-8CC6-4D62B6895F3E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2B9823-8D17-4B18-A05A-BF5E6C786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AB83A1-E8C2-41A8-8CC6-4D62B6895F3E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2B9823-8D17-4B18-A05A-BF5E6C7861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AB83A1-E8C2-41A8-8CC6-4D62B6895F3E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2B9823-8D17-4B18-A05A-BF5E6C786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AB83A1-E8C2-41A8-8CC6-4D62B6895F3E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2B9823-8D17-4B18-A05A-BF5E6C786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AB83A1-E8C2-41A8-8CC6-4D62B6895F3E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2B9823-8D17-4B18-A05A-BF5E6C786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AB83A1-E8C2-41A8-8CC6-4D62B6895F3E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2B9823-8D17-4B18-A05A-BF5E6C7861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AB83A1-E8C2-41A8-8CC6-4D62B6895F3E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2B9823-8D17-4B18-A05A-BF5E6C786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AB83A1-E8C2-41A8-8CC6-4D62B6895F3E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2B9823-8D17-4B18-A05A-BF5E6C7861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DAB83A1-E8C2-41A8-8CC6-4D62B6895F3E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F2B9823-8D17-4B18-A05A-BF5E6C7861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980728"/>
            <a:ext cx="7560840" cy="2619723"/>
          </a:xfrm>
        </p:spPr>
        <p:txBody>
          <a:bodyPr>
            <a:noAutofit/>
          </a:bodyPr>
          <a:lstStyle/>
          <a:p>
            <a:r>
              <a:rPr lang="ru-RU" sz="4200" b="1" dirty="0" smtClean="0"/>
              <a:t>РЕЗУЛЬТАТЫ КАДАСТРОВОЙ ОЦЕНКИ ОБЪЕКТОВ КАПИТАЛЬНОГО СТРОИТЕЛЬСТВА</a:t>
            </a:r>
            <a:endParaRPr lang="ru-RU" sz="4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653136"/>
            <a:ext cx="7406640" cy="1512168"/>
          </a:xfrm>
        </p:spPr>
        <p:txBody>
          <a:bodyPr/>
          <a:lstStyle/>
          <a:p>
            <a:r>
              <a:rPr lang="ru-RU" dirty="0" smtClean="0"/>
              <a:t>Докладчик:  Бабушкина Ольга Анатольевна,</a:t>
            </a:r>
          </a:p>
          <a:p>
            <a:r>
              <a:rPr lang="ru-RU" dirty="0" smtClean="0"/>
              <a:t>		оценщик </a:t>
            </a:r>
            <a:r>
              <a:rPr lang="en-US" dirty="0" smtClean="0"/>
              <a:t>I </a:t>
            </a:r>
            <a:r>
              <a:rPr lang="ru-RU" dirty="0" smtClean="0"/>
              <a:t>категории </a:t>
            </a:r>
          </a:p>
          <a:p>
            <a:r>
              <a:rPr lang="ru-RU" dirty="0" smtClean="0"/>
              <a:t>		ЗАО «Бизнес-эксперт»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325" t="17705" r="6930" b="7059"/>
          <a:stretch>
            <a:fillRect/>
          </a:stretch>
        </p:blipFill>
        <p:spPr bwMode="auto">
          <a:xfrm>
            <a:off x="1043608" y="1196752"/>
            <a:ext cx="792088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8791" t="6664" r="12358" b="85520"/>
          <a:stretch>
            <a:fillRect/>
          </a:stretch>
        </p:blipFill>
        <p:spPr bwMode="auto">
          <a:xfrm>
            <a:off x="1403648" y="260648"/>
            <a:ext cx="748523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147" t="14270" r="17004" b="9231"/>
          <a:stretch>
            <a:fillRect/>
          </a:stretch>
        </p:blipFill>
        <p:spPr bwMode="auto">
          <a:xfrm>
            <a:off x="1187624" y="908720"/>
            <a:ext cx="7056784" cy="560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38530" t="6776" r="12922" b="87397"/>
          <a:stretch>
            <a:fillRect/>
          </a:stretch>
        </p:blipFill>
        <p:spPr bwMode="auto">
          <a:xfrm>
            <a:off x="1403648" y="260648"/>
            <a:ext cx="748458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243" t="14270" r="5100" b="9231"/>
          <a:stretch>
            <a:fillRect/>
          </a:stretch>
        </p:blipFill>
        <p:spPr bwMode="auto">
          <a:xfrm>
            <a:off x="1115616" y="1412776"/>
            <a:ext cx="8028384" cy="505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37012" t="4908" r="9445" b="85977"/>
          <a:stretch>
            <a:fillRect/>
          </a:stretch>
        </p:blipFill>
        <p:spPr bwMode="auto">
          <a:xfrm>
            <a:off x="1259632" y="260648"/>
            <a:ext cx="762295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35495" t="6995" r="8876" b="87397"/>
          <a:stretch>
            <a:fillRect/>
          </a:stretch>
        </p:blipFill>
        <p:spPr bwMode="auto">
          <a:xfrm>
            <a:off x="1043608" y="260648"/>
            <a:ext cx="79208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3023" t="22623" r="14002" b="11316"/>
          <a:stretch>
            <a:fillRect/>
          </a:stretch>
        </p:blipFill>
        <p:spPr bwMode="auto">
          <a:xfrm>
            <a:off x="1115616" y="1556792"/>
            <a:ext cx="777686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326" t="24770" r="7265" b="24231"/>
          <a:stretch>
            <a:fillRect/>
          </a:stretch>
        </p:blipFill>
        <p:spPr bwMode="auto">
          <a:xfrm>
            <a:off x="1187624" y="2564904"/>
            <a:ext cx="7704856" cy="335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33686" t="6369" r="8421" b="79619"/>
          <a:stretch>
            <a:fillRect/>
          </a:stretch>
        </p:blipFill>
        <p:spPr bwMode="auto">
          <a:xfrm>
            <a:off x="1547664" y="332656"/>
            <a:ext cx="742337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8100392" cy="50405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Поиск данных о величине кадастровой стоимости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620688"/>
            <a:ext cx="7818072" cy="604867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Федеральная служба государственной регистрации, кадастра и картографии (РОСРЕЕСТР)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https://rosreestr.ru/wps/portal/p/cc_ib_state_services/cc_ib_function/cc_ib_electronic_state/online_request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4944" t="16477" r="18803" b="6707"/>
          <a:stretch>
            <a:fillRect/>
          </a:stretch>
        </p:blipFill>
        <p:spPr bwMode="auto">
          <a:xfrm>
            <a:off x="1331640" y="2132856"/>
            <a:ext cx="7328199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dirty="0" smtClean="0"/>
              <a:t>Процедура оспаривания результатов оценки кадастровой стоимости</a:t>
            </a:r>
            <a:endParaRPr lang="ru-RU" sz="35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85854470"/>
              </p:ext>
            </p:extLst>
          </p:nvPr>
        </p:nvGraphicFramePr>
        <p:xfrm>
          <a:off x="1115616" y="1268760"/>
          <a:ext cx="781883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34454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420888"/>
            <a:ext cx="7920880" cy="829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000" b="1" dirty="0" smtClean="0"/>
              <a:t>СПАСИБО ЗА ВНИМАНИЕ</a:t>
            </a:r>
            <a:endParaRPr lang="ru-RU" sz="5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112</TotalTime>
  <Words>123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РЕЗУЛЬТАТЫ КАДАСТРОВОЙ ОЦЕНКИ ОБЪЕКТОВ КАПИТАЛЬНОГО СТРОИТЕЛЬСТВА</vt:lpstr>
      <vt:lpstr>Слайд 2</vt:lpstr>
      <vt:lpstr>Слайд 3</vt:lpstr>
      <vt:lpstr>Слайд 4</vt:lpstr>
      <vt:lpstr>Слайд 5</vt:lpstr>
      <vt:lpstr>Слайд 6</vt:lpstr>
      <vt:lpstr>Поиск данных о величине кадастровой стоимости</vt:lpstr>
      <vt:lpstr>Процедура оспаривания результатов оценки кадастровой стоимости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КАДАСТРОВОЙ ОЦЕНКИ ОБЪЕКТОВ КАПИТАЛЬНОГО СТРОИТЕЛЬСТВА</dc:title>
  <dc:creator>User</dc:creator>
  <cp:lastModifiedBy>User</cp:lastModifiedBy>
  <cp:revision>19</cp:revision>
  <dcterms:created xsi:type="dcterms:W3CDTF">2013-05-06T10:39:06Z</dcterms:created>
  <dcterms:modified xsi:type="dcterms:W3CDTF">2013-05-14T03:17:16Z</dcterms:modified>
</cp:coreProperties>
</file>